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notesSlides/notesSlide6.xml" ContentType="application/vnd.openxmlformats-officedocument.presentationml.notesSlide+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Dela Gothic One" panose="020B0604020202020204" charset="-128"/>
      <p:regular r:id="rId9"/>
    </p:embeddedFont>
    <p:embeddedFont>
      <p:font typeface="DM Sans" panose="020F0502020204030204" pitchFamily="2"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5:40.664"/>
    </inkml:context>
    <inkml:brush xml:id="br0">
      <inkml:brushProperty name="width" value="0.35" units="cm"/>
      <inkml:brushProperty name="height" value="0.35" units="cm"/>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5:37.197"/>
    </inkml:context>
    <inkml:brush xml:id="br0">
      <inkml:brushProperty name="width" value="0.35" units="cm"/>
      <inkml:brushProperty name="height" value="0.35" units="cm"/>
    </inkml:brush>
  </inkml:definitions>
  <inkml:trace contextRef="#ctx0" brushRef="#br0">1985 559 24575,'-18'-5'0,"-1"1"0,0 1 0,0 0 0,-39 1 0,16 0 0,-1253-12 0,817 16 0,474-2 0,1 0 0,0 0 0,0 0 0,-1-1 0,1 1 0,0-1 0,0 0 0,-5-2 0,8 3 0,0 0 0,0 0 0,0 0 0,0 0 0,0 0 0,-1 0 0,1 0 0,0 0 0,0-1 0,0 1 0,0 0 0,0 0 0,0 0 0,0 0 0,0 0 0,-1 0 0,1 0 0,0-1 0,0 1 0,0 0 0,0 0 0,0 0 0,0 0 0,0 0 0,0 0 0,0-1 0,0 1 0,0 0 0,0 0 0,0 0 0,0 0 0,0 0 0,0-1 0,0 1 0,0 0 0,0 0 0,0 0 0,0 0 0,0 0 0,0-1 0,0 1 0,0 0 0,1 0 0,-1 0 0,0 0 0,0 0 0,0 0 0,0 0 0,0-1 0,0 1 0,0 0 0,19-6 0,16 0 0,1 2 0,60 2 0,-60 2 0,-1-1 0,69-11 0,-53 3 0,0 3 0,1 2 0,70 4 0,75-5 0,436-51 0,-485 42 0,134-5 0,-90 18 0,143 4 0,-293 2 0,-1 1 0,-1 2 0,0 2 0,0 1 0,47 21 0,-70-26 0,0-1 0,1 0 0,-1-2 0,1 0 0,26 1 0,95-6 0,-54-1 0,-41 3 0,-18 1 0,0-1 0,1-1 0,-1-2 0,31-6 0,4-5 0,-38 10 0,-1 0 0,-1-2 0,1-1 0,-1 0 0,34-18 0,-1-2 0,-43 23 0,0-1 0,0 0 0,0-1 0,-1 0 0,0 0 0,0-2 0,-1 1 0,1-1 0,8-10 0,-17 17 0,-1 0 0,1 0 0,-1 1 0,0-1 0,1 0 0,-1 0 0,0 1 0,1-1 0,-1 0 0,0 0 0,0 0 0,0 0 0,0 1 0,0-1 0,0 0 0,0 0 0,0 0 0,0 0 0,0 1 0,0-1 0,-1 0 0,1 0 0,0 0 0,-1 1 0,1-1 0,0 0 0,-1 0 0,1 1 0,-1-1 0,1 0 0,-1 1 0,1-1 0,-1 1 0,0-1 0,1 1 0,-1-1 0,0 1 0,1-1 0,-1 1 0,-1-1 0,-34-15 0,8 9 0,0 0 0,-1 2 0,-47-3 0,-92 7 0,102 2 0,-7-2 0,32-1 0,0 2 0,0 2 0,-43 8 0,71-6 0,1 0 0,-1 1 0,1 1 0,0 0 0,1 1 0,0 0 0,-13 10 0,-22 14 0,27-21 0,0-1 0,-1 0 0,1-2 0,-2 0 0,1-2 0,-1 0 0,-34 3 0,-10-3 0,-76-5 0,64-2 0,19 2 0,-1-3 0,1-2 0,0-3 0,-76-21 0,88 17 0,3 1 0,1-2 0,0-1 0,-55-28 0,95 41 0,-1-1 0,0 0 0,0 0 0,1 0 0,-1 0 0,1 0 0,0 0 0,0 0 0,0-1 0,0 1 0,0-1 0,0 0 0,0 1 0,1-1 0,0 0 0,-3-6 0,4 6 0,0 1 0,-1-1 0,1 1 0,0-1 0,0 1 0,1 0 0,-1-1 0,0 1 0,1-1 0,0 1 0,-1-1 0,1 1 0,0 0 0,0 0 0,0-1 0,1 1 0,-1 0 0,0 0 0,1 0 0,-1 0 0,1 0 0,3-2 0,9-8 0,0 0 0,1 1 0,1 1 0,0 0 0,0 1 0,1 1 0,30-11 0,-13 8 0,1 2 0,0 1 0,40-5 0,-39 10 0,0 2 0,1 1 0,-1 1 0,0 3 0,68 14 0,-47-3 0,-1 3 0,102 46 0,-128-50 0,-1 1 0,-1 2 0,40 30 0,-60-42 0,-1 0 0,1-1 0,0 0 0,0 0 0,1-1 0,-1 0 0,1 0 0,-1-1 0,1 0 0,0-1 0,0 1 0,0-2 0,0 1 0,10-2 0,-3 0 0,0 0 0,-1-1 0,1-1 0,0-1 0,-1 0 0,0-1 0,16-7 0,-21 7 0,1-2 0,-1 1 0,-1-2 0,1 1 0,8-10 0,18-14 0,-7 4 0,-25 23 0,-1 0 0,1 0 0,-1 1 0,1-1 0,0 1 0,1 0 0,-1 0 0,0 0 0,1 1 0,0 0 0,-1 0 0,7-2 0,8 0 0,0 1 0,1 0 0,-1 2 0,0 0 0,1 2 0,30 3 0,-10 3 0,0 2 0,43 15 0,-59-18 0,1 0 0,0-2 0,0-1 0,48-1 0,1 1 0,-70-2 0,1-1 0,-1 1 0,0 0 0,0 0 0,0 0 0,0 1 0,0 0 0,0-1 0,-1 1 0,1 1 0,-1-1 0,1 0 0,-1 1 0,0 0 0,0 0 0,0 0 0,0 0 0,0 0 0,-1 0 0,1 1 0,-1 0 0,0-1 0,0 1 0,2 7 0,3 8 0,-2-1 0,0 2 0,-1-1 0,1 23 0,0-13 0,-1 8 0,-3-26 0,0 1 0,1-1 0,0 0 0,1 0 0,0 0 0,1 0 0,10 20 0,-8-19 0,0 0 0,0 0 0,-2 1 0,1-1 0,-2 1 0,0 0 0,0 0 0,-1 0 0,0 0 0,-1 16 0,-1-20 0,-1 1 0,0-1 0,0 0 0,-1 0 0,0 0 0,-1 0 0,1-1 0,-2 1 0,1-1 0,-1 0 0,-1 1 0,1-2 0,-1 1 0,-1-1 0,-8 11 0,4-8 0,0-1 0,0 1 0,-1-1 0,-21 13 0,24-18 0,0-1 0,0 0 0,0 0 0,-1 0 0,1-1 0,-1 0 0,1-1 0,-17 2 0,-209-4 0,94-1 0,113 1 0,1-2 0,-38-8 0,33 5 0,-39-3 0,25 7 0,20 2 0,1-1 0,-1-1 0,0-2 0,1 0 0,-24-8 0,16 2 0,1 2 0,-2 1 0,-63-5 0,-100 10 0,119 3 0,62 0 0,-1 1 0,1 0 0,0 2 0,0 0 0,0 0 0,0 1 0,-18 10 0,-19 5 0,31-11 0,0 1 0,-23 15 0,-8 3 0,-87 33 0,118-54 0,0-1 0,0 0 0,-1-2 0,-42 3 0,-199-10 0,180-7 0,-159-39 0,145 26 0,10 4 0,-531-95 0,575 112 0,34 3 0,0-1 0,0-1 0,0 1 0,0-2 0,0 1 0,-17-6 0,26 7 0,0 0 0,-1 0 0,1 0 0,0 0 0,0 0 0,0 0 0,0-1 0,0 1 0,0 0 0,-1 0 0,1 0 0,0 0 0,0 0 0,0 0 0,0 0 0,0-1 0,0 1 0,0 0 0,0 0 0,0 0 0,-1 0 0,1 0 0,0-1 0,0 1 0,0 0 0,0 0 0,0 0 0,0 0 0,0-1 0,0 1 0,0 0 0,0 0 0,0 0 0,0 0 0,0 0 0,0-1 0,1 1 0,-1 0 0,0 0 0,0 0 0,0 0 0,0 0 0,0-1 0,0 1 0,0 0 0,0 0 0,0 0 0,0 0 0,1 0 0,-1 0 0,0 0 0,0 0 0,0-1 0,0 1 0,0 0 0,1 0 0,-1 0 0,0 0 0,0 0 0,0 0 0,0 0 0,0 0 0,1 0 0,-1 0 0,0 0 0,0 0 0,0 0 0,14-6 0,-1 1 0,1 0 0,0 1 0,0 0 0,29-2 0,-9 0 0,174-23 0,-135 22 0,-1-3 0,130-36 0,-160 32 0,183-53 0,-190 58 0,50-20 0,-62 19 0,0 2 0,1 0 0,-1 2 0,2 0 0,34-3 0,-26 7 0,1-1 0,36-10 0,-44 9 0,54-3 0,-55 6 0,0-1 0,42-8 0,-18 0 0,89-6 0,-14 3 0,-107 10 0,0-1 0,-1-1 0,1-1 0,-1 0 0,0-1 0,17-10 0,-18 11 0,0 0 0,1 2 0,0-1 0,0 2 0,31-3 0,14-3 0,-2 1 0,0 2 0,113 3 0,-118 4 0,-32 0 0,0 2 0,1 0 0,21 7 0,7 2 0,10 1 0,-34-7 0,0 0 0,38 2 0,-57-8 0,0 0 0,0 1 0,0 0 0,0 0 0,0 1 0,0 0 0,0 1 0,11 5 0,-16-6 0,1 0 0,-1 0 0,0 1 0,-1-1 0,1 1 0,0 0 0,-1 0 0,1 0 0,-1 0 0,0 0 0,0 0 0,0 1 0,-1-1 0,1 1 0,-1-1 0,0 1 0,0 0 0,0-1 0,0 1 0,0 6 0,-2 55 0,0-55 0,1 1 0,-1-1 0,2 1 0,-1 0 0,2-1 0,2 14 0,-4-22 0,1 0 0,-1-1 0,1 1 0,0-1 0,-1 1 0,1-1 0,0 1 0,0-1 0,0 1 0,0-1 0,0 1 0,0-1 0,0 0 0,1 0 0,-1 0 0,3 2 0,-3-2 0,0-1 0,0 0 0,0 0 0,0 1 0,0-1 0,0 0 0,0 0 0,0 0 0,1 0 0,-1 0 0,0 0 0,0-1 0,0 1 0,0 0 0,0 0 0,0-1 0,0 1 0,0-1 0,0 1 0,1-1 0,1-2 0,1 0 0,-1 0 0,0 0 0,0 0 0,0 0 0,0 0 0,-1-1 0,1 1 0,-1-1 0,0 0 0,3-7 0,23-66 0,-28 77 0,0 0 0,0-1 0,0 1 0,0 0 0,0 0 0,0 0 0,0-1 0,0 1 0,0 0 0,0 0 0,0 0 0,0-1 0,0 1 0,0 0 0,0 0 0,1 0 0,-1-1 0,0 1 0,0 0 0,0 0 0,0 0 0,0 0 0,1-1 0,-1 1 0,0 0 0,0 0 0,0 0 0,1 0 0,-1 0 0,0 0 0,0-1 0,0 1 0,1 0 0,-1 0 0,0 0 0,0 0 0,0 0 0,1 0 0,-1 0 0,0 0 0,0 0 0,0 0 0,1 0 0,2 12 0,-1 18 0,-2-30 0,0 31 0,-2 0 0,-1-1 0,-12 54 0,5-26 0,7-36 0,2-18 0,1-8 0,0-50 0,2-75 0,-1 124 0,1 0 0,0-1 0,0 1 0,0 0 0,0 0 0,1 0 0,0 0 0,0 0 0,0 1 0,0 0 0,1-1 0,0 1 0,0 0 0,6-4 0,19-24 0,-19 17 0,-1 0 0,0-1 0,-1 0 0,0-1 0,-2 0 0,0 0 0,-1 0 0,4-19 0,-5 7 0,0 1 0,-2-1 0,-1 0 0,-4-37 0,3 62-85,0 1 0,-1-1-1,0 1 1,1 0 0,-1-1-1,0 1 1,0 0 0,-1 0-1,1 0 1,-1 0 0,1 0-1,-1 0 1,0 0 0,0 0-1,-4-3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5:08.062"/>
    </inkml:context>
    <inkml:brush xml:id="br0">
      <inkml:brushProperty name="width" value="0.35" units="cm"/>
      <inkml:brushProperty name="height" value="0.35" units="cm"/>
    </inkml:brush>
  </inkml:definitions>
  <inkml:trace contextRef="#ctx0" brushRef="#br0">567 1 24575,'1218'0'0,"-1174"2"0,65 12 0,-63-7 0,52 2 0,783-8 0,-423-3 0,244 2 0,-676-1 0,0-2 0,40-9 0,-38 7 0,-1 0 0,30 0 0,-41 4 0,261 3 0,-272-2 0,0 1 0,0-1 0,-1 1 0,1 0 0,0 0 0,0 1 0,-1-1 0,1 1 0,-1 0 0,1 0 0,-1 1 0,0-1 0,0 1 0,0 0 0,0 0 0,4 5 0,-5-4 0,1 1 0,-1 0 0,0 0 0,-1 0 0,1 0 0,-1 1 0,0-1 0,-1 0 0,1 1 0,-1 0 0,0-1 0,0 1 0,-1 9 0,1 3 0,1-1 0,0 1 0,2-1 0,0 0 0,0 0 0,14 31 0,-14-40 0,4 11 0,0-1 0,18 27 0,-20-35 0,0 1 0,-1-1 0,0 1 0,-1 1 0,0-1 0,0 1 0,-2-1 0,3 24 0,-3-19 0,-1 0 0,-1-1 0,-1 1 0,0 0 0,-1 0 0,-5 20 0,7-33 0,-1-1 0,0 1 0,1 0 0,-1 0 0,0-1 0,-1 1 0,1 0 0,0-1 0,-1 1 0,0-1 0,1 1 0,-1-1 0,0 0 0,0 0 0,0 0 0,-1 0 0,1 0 0,0 0 0,-1-1 0,1 1 0,-1-1 0,1 0 0,-1 0 0,-3 1 0,0-1 0,-1 0 0,1-1 0,0 0 0,-1 0 0,1-1 0,-1 0 0,1 0 0,0 0 0,0-1 0,-7-2 0,0-1 0,1 0 0,0 0 0,0-1 0,0-1 0,1 0 0,0-1 0,0 0 0,1 0 0,-14-15 0,0-4 0,1-2 0,-23-35 0,42 58 0,0 1 0,-1 0 0,0 0 0,0 1 0,0-1 0,0 1 0,-1 0 0,0 0 0,0 1 0,-7-4 0,-11-3 0,-34-10 0,3 2 0,7 1 0,-1 3 0,-100-15 0,-18-4 0,-179-46 0,322 74 0,-1-1 0,0-1 0,1-1 0,1-1 0,-39-21 0,37 19 0,0 0 0,-1 2 0,0 1 0,-1 1 0,0 1 0,-53-4 0,-171 7 0,153 5 0,-857 1 0,906-1 0,-69 13 0,38-4 0,8-2 0,-198 15 0,54-25 0,-73 3 0,160 17 0,81-10 0,-13 2 0,-111 37 0,135-38 0,-1 0 0,0-3 0,-1-1 0,1-1 0,-1-3 0,-69-3 0,215 2 0,158-18 0,-153 6 0,147 4 0,-226 10 0,0 0 0,0 3 0,0 0 0,54 19 0,-60-18 0,0-1 0,1-1 0,-1-2 0,1-1 0,47-1 0,26 1 0,818 22 0,-897-24 0,31 2 0,57 10 0,16 2 0,505-9 0,-348-7 0,-264 1 0,0-1 0,0-1 0,23-6 0,-19 3 0,40-3 0,287 6 0,-179 5 0,-138 0 0,0 1 0,33 7 0,44 5 0,-76-13 0,-11 0 0,1-1 0,-1 0 0,40-6 0,-58 1 0,-12-2 0,-13-3 0,19 8 0,-22-8 0,-1 1 0,0 1 0,0 1 0,-1 1 0,1 1 0,-1 1 0,-34 1 0,-593 4 0,639-1 0,0 0 0,1 1 0,-1 1 0,1 0 0,-1 1 0,1 0 0,-12 6 0,-37 11 0,29-15 0,0-1 0,0-1 0,-58-2 0,-16 1 0,-545 72 0,425-43 0,164-22 0,-29 4 0,-115 4 0,-573-18 0,347-1 0,379-6 0,52 7 0,0 0 0,-1-1 0,1 1 0,0 0 0,-1-1 0,1 0 0,0 1 0,0-1 0,0 0 0,0 1 0,-1-1 0,1 0 0,0 0 0,-1-2 0,2 2 0,0 1 0,-1-1 0,1 0 0,0 1 0,0-1 0,0 0 0,1 0 0,-1 1 0,0-1 0,0 0 0,0 1 0,0-1 0,1 0 0,-1 1 0,0-1 0,1 0 0,-1 1 0,0-1 0,1 1 0,-1-1 0,1 0 0,-1 1 0,1-1 0,-1 1 0,1-1 0,-1 1 0,1 0 0,0-1 0,-1 1 0,1 0 0,1-1 0,10-7 0,0 1 0,1 1 0,0 0 0,0 0 0,1 1 0,0 1 0,-1 0 0,1 1 0,26-2 0,16 1 0,66 4 0,-81 1 0,-16 0 0,0 2 0,0 0 0,0 2 0,-1 1 0,1 0 0,43 20 0,82 24 0,15 6 0,77 37 0,-209-84 0,1 0 0,0-3 0,1-1 0,39 1 0,147-7 0,-99-2 0,410 3 0,-505-2 0,1 0 0,33-9 0,25-2 0,35-3 0,44-2 0,-94 13 0,1-4 0,95-24 0,-108 24 0,2 3 0,-1 2 0,105 6 0,-41 1 0,-31-3-1365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7:16.191"/>
    </inkml:context>
    <inkml:brush xml:id="br0">
      <inkml:brushProperty name="width" value="0.35" units="cm"/>
      <inkml:brushProperty name="height" value="0.35" units="cm"/>
    </inkml:brush>
  </inkml:definitions>
  <inkml:trace contextRef="#ctx0" brushRef="#br0">589 312 24575,'32'-8'0,"-1"1"0,1 2 0,0 1 0,34 0 0,32-4 0,228-38 0,-184 33 0,-20 2 0,124-26 0,-173 29 0,92 0 0,12 0 0,-61-7 0,217-58 0,-259 56 0,1 4 0,96-7 0,321 14 0,-276 8 0,422-2 0,-621 1 0,0 1 0,0 1 0,-1 0 0,27 10 0,13 2 0,-33-10 0,257 48 0,-277-53 0,0 1 0,0-1 0,0 1 0,-1 0 0,1 0 0,0 0 0,-1 0 0,1 1 0,-1-1 0,1 1 0,-1-1 0,1 1 0,-1 0 0,0 0 0,0 0 0,0 0 0,0 1 0,0-1 0,-1 0 0,1 1 0,-1-1 0,2 5 0,2 5 0,-1-1 0,-1 1 0,0 1 0,1 15 0,-2-16 0,0 0 0,0 0 0,8 19 0,-7-25 0,1 1 0,0-1 0,0 0 0,1 0 0,0 0 0,0-1 0,7 7 0,-8-9 0,1 1 0,-1 0 0,0 1 0,0-1 0,-1 1 0,1 0 0,-1-1 0,0 2 0,-1-1 0,1 0 0,-1 0 0,0 1 0,2 6 0,0 18 0,-2 0 0,-1 0 0,-3 39 0,0-14 0,2-50 0,0 0 0,0-1 0,-1 1 0,1 0 0,-1-1 0,0 1 0,0 0 0,-1-1 0,1 1 0,-1-1 0,0 0 0,-5 8 0,6-11 0,-1 1 0,0-1 0,0 1 0,0-1 0,0 0 0,0 0 0,0 0 0,0 0 0,-1 0 0,1 0 0,0 0 0,0-1 0,-1 1 0,1-1 0,-1 0 0,1 0 0,0 0 0,-1 0 0,1 0 0,0 0 0,-1 0 0,1-1 0,0 0 0,-1 1 0,1-1 0,0 0 0,-3-1 0,-8-4 0,0 0 0,0-1 0,1 0 0,-1-1 0,2 0 0,-1-1 0,1 0 0,1-1 0,-1 0 0,2-1 0,-1 0 0,2-1 0,-1 0 0,2 0 0,0-1 0,-10-22 0,10 22 0,-1 1 0,-1 0 0,0 0 0,0 1 0,-1 0 0,-1 1 0,1 0 0,-15-10 0,-1 1 0,-1 2 0,0 0 0,-1 2 0,-1 1 0,-55-18 0,-158-31 0,195 52 0,-26-7 0,-1 4 0,0 2 0,-119-2 0,-902 16 0,1068 0 0,0 0 0,-38 10 0,34-6 0,-37 2 0,-36-4 0,-68 5 0,24 7 0,47-6 0,-120 26 0,177-28 0,0-2 0,-71 1 0,75-6 0,0 2 0,0 1 0,-64 15 0,51-7 0,-1-2 0,-61 4 0,114-14 0,-24 4 0,1 1 0,-1 2 0,1 0 0,1 1 0,-46 24 0,-7 1 0,48-23 0,-56 11 0,-2 0 0,12 1 0,-153 54 0,200-64 0,1 2 0,-43 31 0,69-45 0,-1 0 0,1 1 0,-1-1 0,0 0 0,1 1 0,-1-1 0,1 0 0,-1 1 0,1-1 0,0 1 0,-1-1 0,1 1 0,-1-1 0,1 1 0,0-1 0,-1 1 0,1-1 0,0 1 0,0-1 0,0 1 0,-1-1 0,1 1 0,0 0 0,0-1 0,0 1 0,0 0 0,12 6 0,32-5 0,-39-2 0,64-1 0,126-19 0,-101 10 0,1 4 0,104 8 0,-58 0 0,1408-2 0,-1501-2 0,62-11 0,26-2 0,97-1 0,82-1 0,-129 2 0,-1-1 0,184 18 0,-393-2 0,-74 0 0,-166-20 0,260 19 0,-115-18 0,-142-5 0,-573 22 0,403 5 0,363-5 0,38 0 0,0 2 0,0 0 0,-54 10 0,53 0 0,22-3 0,9-7 0,0 1 0,0-1 0,1 0 0,-1 1 0,0-1 0,0 0 0,1 1 0,-1-1 0,0 0 0,1 1 0,-1-1 0,1 0 0,-1 1 0,0-1 0,1 0 0,-1 0 0,1 0 0,-1 0 0,0 1 0,1-1 0,-1 0 0,1 0 0,-1 0 0,1 0 0,-1 0 0,1 0 0,-1 0 0,1 0 0,48 5 0,0-2 0,82-5 0,-34-1 0,270-4 0,-250-1 0,130-25 0,132-49 0,161-27 0,-404 90 0,263-4 0,-337 22 0,-38 0 0,0 1 0,0 1 0,47 7 0,-66-6 0,1-1 0,0 1 0,-1 1 0,1-1 0,-1 1 0,0 0 0,0 0 0,0 1 0,0-1 0,-1 1 0,1 0 0,6 8 0,-5-4 0,0 0 0,-1 0 0,0 1 0,0 0 0,-1 0 0,0 0 0,3 11 0,-2 0 0,-1 0 0,0 0 0,-2 0 0,0 0 0,-1 0 0,-4 40 0,2-50 0,-1-2 0,0 1 0,0 0 0,-1 0 0,0-1 0,0 1 0,-1-1 0,0 0 0,-1 0 0,0 0 0,0-1 0,0 1 0,-1-1 0,0-1 0,-1 1 0,1-1 0,-1 0 0,-1-1 0,1 1 0,-1-1 0,0-1 0,0 1 0,0-2 0,0 1 0,-1-1 0,1 0 0,-1-1 0,0 0 0,-16 2 0,15-4 0,-1 0 0,1 0 0,0-1 0,-1 0 0,1-1 0,0 0 0,-1 0 0,-15-7 0,10 1 0,0 0 0,0-1 0,1-1 0,-19-14 0,3-1 0,2 2 0,-53-33 0,71 50 0,-1 0 0,0 1 0,0 0 0,-1 1 0,0 0 0,1 1 0,-1 0 0,-19-1 0,9 2 0,1 1 0,-1 1 0,1 0 0,-1 2 0,1 1 0,0 0 0,-1 2 0,2 1 0,-1 0 0,-33 15 0,-6 10 0,7-3 0,-2-3 0,-67 22 0,54-31 0,50-12 0,0 0 0,0 1 0,1 0 0,0 2 0,0 0 0,-19 11 0,6 0 0,-60 22 0,44-20 0,12-7 0,-1-2 0,-71 13 0,81-18 0,109-4 0,88-19 0,-6 0 0,-127 13 0,0-1 0,0-2 0,71-22 0,-63 15 0,85-14 0,42 20 0,6-1 0,312-10-757,-445 19 149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7:01.710"/>
    </inkml:context>
    <inkml:brush xml:id="br0">
      <inkml:brushProperty name="width" value="0.35" units="cm"/>
      <inkml:brushProperty name="height" value="0.35" units="cm"/>
    </inkml:brush>
  </inkml:definitions>
  <inkml:trace contextRef="#ctx0" brushRef="#br0">1708 408 24575,'346'-22'0,"-5"-26"0,-35 4 0,45-13 0,-336 54 0,-7 2 0,33-10 0,-39 11 0,-1 0 0,0-1 0,0 1 0,0-1 0,1 1 0,-1-1 0,0 0 0,0 1 0,0-1 0,0 0 0,0 0 0,0 0 0,-1 1 0,1-1 0,0 0 0,0 0 0,0-1 0,-1 1 0,1 0 0,-1 0 0,1 0 0,-1 0 0,1 0 0,-1-1 0,0 1 0,1 0 0,-1-2 0,0 2 0,0 0 0,-1 0 0,1 0 0,0 0 0,0 0 0,-1 1 0,1-1 0,-1 0 0,1 0 0,0 0 0,-1 1 0,0-1 0,1 0 0,-1 1 0,1-1 0,-1 0 0,0 1 0,1-1 0,-1 1 0,0-1 0,0 1 0,1-1 0,-1 1 0,-1-1 0,-27-5 0,-15 2 0,0 3 0,-56 6 0,30-2 0,-875 97-467,443-36 288,261-36 172,-328 32-10,1-46 149,555-15 43,26 1 0,30 1 13,170 17-188,131 9 0,-83-19 0,1-11 0,-1-12 0,-1-11 0,293-69 0,42-59 0,-462 119 0,-110 27 0,-23 8 0,0 0 0,0 0 0,0 0 0,0-1 0,0 1 0,0 0 0,0 0 0,0 0 0,0 0 0,0 0 0,0-1 0,0 1 0,1 0 0,-1 0 0,0 0 0,0 0 0,-1 0 0,1-1 0,0 1 0,0 0 0,0 0 0,0 0 0,0 0 0,0 0 0,0 0 0,0-1 0,0 1 0,0 0 0,0 0 0,0 0 0,0 0 0,0 0 0,0 0 0,-1 0 0,1-1 0,0 1 0,0 0 0,0 0 0,0 0 0,0 0 0,0 0 0,-1 0 0,1 0 0,0 0 0,0 0 0,0 0 0,0 0 0,0 0 0,-1 0 0,1 0 0,0 0 0,0 0 0,0 0 0,0 0 0,0 0 0,-1 0 0,1 0 0,0 0 0,0 0 0,0 0 0,-47-5 0,32 4 0,-494-57 0,93 7 0,169 20 0,231 29 0,19 2 0,31 3 0,571 58 0,-891-64 0,155 4 0,583 15 0,5 0 0,851-17 0,-1250-2 0,61-10 0,56-3 0,-118 14 0,81-14 0,80-17 0,-130 24 0,0 4 0,106 6 0,-62 1 0,-116-2 0,-1 0 0,0 0 0,0 1 0,16 3 0,-26-3 0,0 0 0,0 1 0,0 0 0,-1 0 0,1 0 0,0 0 0,-1 1 0,1 0 0,-1 0 0,0 0 0,0 0 0,6 8 0,1 1 0,-1 1 0,-1 0 0,-1 1 0,1 0 0,-2 0 0,0 1 0,5 17 0,-5-11 0,0 0 0,-2 0 0,-1 1 0,0 0 0,0 26 0,-5 113 0,-1-68 0,1-42 0,1-43 0,0-34 0,3-9 0,0-1 0,11-41 0,-2 15 0,-12 57 0,1 1 0,0-1 0,0 1 0,0-1 0,0 1 0,1-1 0,0 1 0,0 0 0,0 0 0,1 0 0,-1 0 0,1 0 0,0 0 0,0 1 0,0-1 0,6-4 0,-4 5 0,0 0 0,1 1 0,-1-1 0,1 1 0,0 0 0,0 0 0,0 1 0,0 0 0,0 0 0,0 0 0,10 1 0,-5 0 0,-32 0 0,5 1 0,-487 17 33,1 40-198,-261 99-270,21-4 209,510-117 491,-2-10-1,-331-4 0,88-23-264,467 1 0,5 0 0,0 1 0,1-1 0,-1 0 0,0-1 0,0 1 0,0-1 0,1 0 0,-1 0 0,0 0 0,1 0 0,-1-1 0,-7-4 0,12 6 0,0 0 0,0-1 0,0 1 0,0 0 0,-1 0 0,1 0 0,0-1 0,0 1 0,0 0 0,0 0 0,0-1 0,0 1 0,0 0 0,0 0 0,0 0 0,0-1 0,0 1 0,0 0 0,0 0 0,0-1 0,0 1 0,0 0 0,0 0 0,0 0 0,1-1 0,-1 1 0,0 0 0,0 0 0,0 0 0,0-1 0,0 1 0,0 0 0,1 0 0,-1 0 0,0 0 0,0-1 0,0 1 0,1 0 0,-1 0 0,0 0 0,0 0 0,0 0 0,1 0 0,-1 0 0,0 0 0,0-1 0,0 1 0,1 0 0,-1 0 0,0 0 0,0 0 0,1 0 0,-1 0 0,0 0 0,1 1 0,15-5 0,51-3 0,0 2 0,81 7 0,-53-1 0,6 0 0,957-30 0,-189-3 0,-820 33 0,75-3 0,-123 2 0,1 0 0,-1 0 0,0 0 0,0 0 0,1 0 0,-1 0 0,0-1 0,1 1 0,-1 0 0,0-1 0,0 1 0,0-1 0,0 0 0,1 1 0,-1-1 0,0 0 0,0 0 0,0 1 0,1-3 0,-2 2 0,0 1 0,1-1 0,-1 0 0,0 0 0,0 1 0,0-1 0,0 0 0,0 0 0,0 1 0,0-1 0,-1 0 0,1 0 0,0 1 0,0-1 0,0 0 0,-1 0 0,1 1 0,0-1 0,-1 0 0,1 1 0,-1-1 0,1 0 0,-2 0 0,-2-4 0,0 1 0,-1-1 0,0 1 0,0 0 0,0 1 0,-10-7 0,-9 1 0,1 0 0,-1 1 0,0 1 0,-28-3 0,-12-4 0,-202-48 0,-2 11 0,-282-16 0,296 31 0,175 22 0,1 3 0,-111-1 0,189 11 0,-1 1 0,1 0 0,0 0 0,0 0 0,0 0 0,0 0 0,-1 0 0,1 0 0,0-1 0,0 1 0,0 0 0,0 0 0,-1 0 0,1 0 0,0 0 0,0 0 0,0 0 0,-1 0 0,1 0 0,0 0 0,0 0 0,0 0 0,-1 0 0,1 0 0,0 0 0,0 0 0,0 0 0,0 1 0,-1-1 0,1 0 0,0 0 0,0 0 0,0 0 0,0 0 0,0 0 0,-1 0 0,1 1 0,0-1 0,0 0 0,0 0 0,0 0 0,0 0 0,0 1 0,0-1 0,-1 0 0,1 0 0,0 0 0,0 0 0,0 1 0,0-1 0,0 0 0,0 0 0,0 0 0,0 1 0,0-1 0,0 0 0,0 0 0,0 0 0,0 0 0,0 1 0,0-1 0,0 0 0,0 0 0,1 0 0,-1 1 0,0-1 0,17 12 0,33 9 0,14-4 0,1-4 0,1-2 0,67 2 0,204-7 0,-244-6 0,49 1 0,244-3 0,-4-29 0,-339 24 0,409-55 0,1 34 0,-382 27 0,132 5 0,-198-4 0,-1 1 0,1-1 0,-1 1 0,0 0 0,1 1 0,-1-1 0,0 1 0,5 2 0,-8-4 0,0 1 0,0 0 0,0-1 0,0 1 0,0 0 0,0 0 0,-1 0 0,1 0 0,0 0 0,0 0 0,0 0 0,-1 0 0,1 0 0,-1 0 0,1 0 0,-1 1 0,1-1 0,-1 0 0,0 0 0,1 1 0,-1-1 0,0 0 0,0 0 0,0 1 0,0-1 0,0 0 0,0 0 0,-1 1 0,1-1 0,0 0 0,-1 3 0,-2 3 0,0 0 0,0-1 0,0 1 0,-1 0 0,0-1 0,-1 0 0,1 0 0,-11 10 0,-50 39 0,52-46 0,0 1 0,1 0 0,0 1 0,1 0 0,0 1 0,-10 14 0,15-17 0,-1-1 0,1 0 0,-2-1 0,1 1 0,-1-1 0,0-1 0,0 1 0,-1-2 0,0 1 0,0-1 0,0 0 0,0-1 0,-16 5 0,9-4 0,-1-1 0,1 0 0,-1-1 0,1-1 0,-1-1 0,0 0 0,-27-3 0,35 1 0,-1-1 0,1 0 0,0 0 0,-1-1 0,1 0 0,0-1 0,1 0 0,-15-8 0,2-3 0,-36-32 0,49 40 0,-9-6 0,0 1 0,-1 0 0,-1 2 0,1 0 0,-26-9 0,32 14 0,31 11 0,0 0 0,1-1 0,-1-1 0,1-1 0,36 1 0,128-4 0,-93-2 0,306 2 0,-382 0 0,1 0 0,-1 2 0,0-1 0,0 2 0,23 6 0,-34-7 0,0-1 0,0 1 0,0-1 0,0 1 0,0 0 0,0 1 0,-1-1 0,1 1 0,-1-1 0,0 1 0,0 0 0,0 0 0,0 0 0,0 1 0,-1-1 0,1 1 0,-1 0 0,0-1 0,0 1 0,0 0 0,-1 0 0,0 0 0,2 8 0,1 46-1365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6:25.734"/>
    </inkml:context>
    <inkml:brush xml:id="br0">
      <inkml:brushProperty name="width" value="0.35" units="cm"/>
      <inkml:brushProperty name="height" value="0.35" units="cm"/>
    </inkml:brush>
  </inkml:definitions>
  <inkml:trace contextRef="#ctx0" brushRef="#br0">1 1 24575,'425'15'0,"-84"0"0,-40 1 0,70 0 0,-161-18 0,254-37 0,-310 20-1365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6:30.262"/>
    </inkml:context>
    <inkml:brush xml:id="br0">
      <inkml:brushProperty name="width" value="0.35" units="cm"/>
      <inkml:brushProperty name="height" value="0.35" units="cm"/>
    </inkml:brush>
  </inkml:definitions>
  <inkml:trace contextRef="#ctx0" brushRef="#br0">79 1 24575,'28'2'0,"0"1"0,0 1 0,0 1 0,31 11 0,-27-7 0,1-1 0,48 5 0,611 49 0,-361-29 0,-452-34 0,59 3 0,1-3 0,-81-12 0,5-8 0,-170-4 0,-140 21 0,437 4 0,0 0 0,1 0 0,0 0 0,-1 1 0,1 1 0,0 0 0,0 0 0,0 0 0,0 1 0,1 1 0,-1 0 0,-10 6 0,17-9 0,1 0 0,0 0 0,0 1 0,0-1 0,0 0 0,0 1 0,1-1 0,-1 1 0,0-1 0,1 1 0,-1-1 0,1 1 0,-1 0 0,1-1 0,0 1 0,-1-1 0,1 1 0,0 0 0,0-1 0,0 1 0,1 0 0,-1-1 0,0 1 0,1 0 0,-1-1 0,1 1 0,-1-1 0,1 1 0,-1-1 0,1 1 0,0-1 0,2 3 0,0 1 0,1 1 0,0-1 0,0 0 0,0 0 0,1 0 0,9 7 0,5 1 0,1-1 0,1 0 0,0-1 0,1-2 0,38 13 0,120 19 0,-108-26 0,46 3 0,21 4 0,-122-18 0,-1 1 0,-1 0 0,1 1 0,-1 1 0,0 0 0,18 12 0,-9-5 0,-19-11 0,1-1 0,-1 2 0,0-1 0,0 0 0,0 1 0,5 5 0,-10-8 0,0-1 0,0 1 0,1-1 0,-1 1 0,0-1 0,0 1 0,1-1 0,-1 1 0,0-1 0,0 1 0,0-1 0,0 1 0,0 0 0,0-1 0,0 1 0,0-1 0,0 1 0,0-1 0,0 1 0,0-1 0,0 1 0,-1-1 0,1 1 0,0 0 0,0-1 0,0 1 0,-1-1 0,1 0 0,0 1 0,-1-1 0,1 1 0,0-1 0,-1 1 0,1-1 0,-1 0 0,1 1 0,-1-1 0,1 0 0,-1 0 0,1 1 0,-1-1 0,1 0 0,-1 0 0,1 0 0,-1 1 0,0-1 0,-27 9 0,-15-2 0,-1-2 0,0-2 0,0-1 0,-48-6 0,-3 1 0,69 3 0,-2 0 0,48 0 0,77 1 0,129-4 0,-76-25 0,-6 1 0,323 18 0,-268 12 0,317-3 0,-479-2 0,1-2 0,-1-1 0,0-2 0,56-17 0,-64 16 0,1 3 0,-1 0 0,46-1 0,95 8 0,-74 0 0,137-2-1365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6:36.714"/>
    </inkml:context>
    <inkml:brush xml:id="br0">
      <inkml:brushProperty name="width" value="0.35" units="cm"/>
      <inkml:brushProperty name="height" value="0.35" units="cm"/>
    </inkml:brush>
  </inkml:definitions>
  <inkml:trace contextRef="#ctx0" brushRef="#br0">1 33 24575,'209'-15'0,"-13"-1"0,934 14 0,-545 5 0,729-3 0,-1299-1 0,0 2 0,-1 0 0,1 1 0,-1 0 0,25 8 0,-34-9 0,0 1 0,-1 0 0,1 0 0,-1 1 0,0-1 0,0 1 0,0 0 0,0 0 0,0 0 0,0 1 0,-1-1 0,0 1 0,1 0 0,-1 0 0,-1 0 0,1 0 0,-1 1 0,1-1 0,-1 1 0,2 7 0,-2-3 0,0 0 0,-1 0 0,0 1 0,0-1 0,-1 1 0,0-1 0,-1 0 0,0 1 0,0-1 0,-1 0 0,0 1 0,-5 11 0,-5 9 0,-2-1 0,-20 35 0,17-34 0,14-24 0,0-1 0,-1 0 0,0 0 0,1 0 0,-1 0 0,-1 0 0,1-1 0,-1 0 0,0 0 0,0 0 0,0 0 0,0-1 0,-1 0 0,1 0 0,-1 0 0,0-1 0,0 0 0,-12 3 0,10-4 0,0-1 0,-1 1 0,1-1 0,0-1 0,-1 1 0,1-2 0,0 1 0,0-1 0,0 0 0,0-1 0,0 0 0,0 0 0,-13-8 0,-70-48 0,-12-7 0,68 45 0,-40-30 0,55 34 0,-1 2 0,-1 1 0,-1 0 0,0 2 0,-38-15 0,48 23 0,0 1 0,0 0 0,-1 1 0,1 1 0,-1 0 0,1 0 0,-1 2 0,1 0 0,-16 2 0,23-2 0,1 0 0,-1 1 0,0 0 0,1-1 0,0 2 0,-1-1 0,1 1 0,0 0 0,0 0 0,0 0 0,1 1 0,-1-1 0,1 1 0,0 0 0,0 0 0,0 1 0,0 0 0,1-1 0,0 1 0,0 0 0,0 0 0,0 1 0,-1 6 0,-1 9 0,1 0 0,1 0 0,1 0 0,1 1 0,1-1 0,3 28 0,-1-3 0,-2-42 0,0 0 0,0 0 0,1 0 0,-1-1 0,1 1 0,0 0 0,0 0 0,0 0 0,1-1 0,-1 1 0,1-1 0,0 1 0,0-1 0,0 0 0,0 0 0,1 1 0,-1-2 0,1 1 0,0 0 0,0 0 0,0-1 0,0 0 0,0 1 0,0-1 0,1 0 0,-1-1 0,1 1 0,-1-1 0,1 1 0,0-1 0,0 0 0,-1-1 0,1 1 0,7 0 0,29 3 0,1-3 0,69-5 0,-13 0 0,118 4-1365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6:39.208"/>
    </inkml:context>
    <inkml:brush xml:id="br0">
      <inkml:brushProperty name="width" value="0.35" units="cm"/>
      <inkml:brushProperty name="height" value="0.35" units="cm"/>
    </inkml:brush>
  </inkml:definitions>
  <inkml:trace contextRef="#ctx0" brushRef="#br0">2047 35 24575,'-684'0'0,"655"-2"0,-1-1 0,-39-9 0,37 6 0,-55-4 0,-498 8 0,281 4 0,78-2-1365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6:41.183"/>
    </inkml:context>
    <inkml:brush xml:id="br0">
      <inkml:brushProperty name="width" value="0.35" units="cm"/>
      <inkml:brushProperty name="height" value="0.35" units="cm"/>
    </inkml:brush>
  </inkml:definitions>
  <inkml:trace contextRef="#ctx0" brushRef="#br0">398 393 24575,'-1'-2'0,"0"-1"0,0 0 0,-1 1 0,1-1 0,-1 1 0,1-1 0,-1 1 0,0 0 0,1 0 0,-1 0 0,0 0 0,-4-3 0,-3-4 0,-8-8 0,-33-25 0,15 12 0,-57-62 0,59 56 0,-44-36 0,61 58-473,-25-30-1,38 40 56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5:16.710"/>
    </inkml:context>
    <inkml:brush xml:id="br0">
      <inkml:brushProperty name="width" value="0.35" units="cm"/>
      <inkml:brushProperty name="height" value="0.35" units="cm"/>
    </inkml:brush>
  </inkml:definitions>
  <inkml:trace contextRef="#ctx0" brushRef="#br0">1 1 24511,'3254'311'0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31T17:05:22.518"/>
    </inkml:context>
    <inkml:brush xml:id="br0">
      <inkml:brushProperty name="width" value="0.35" units="cm"/>
      <inkml:brushProperty name="height" value="0.35" units="cm"/>
    </inkml:brush>
  </inkml:definitions>
  <inkml:trace contextRef="#ctx0" brushRef="#br0">345 471 24575,'18'-1'0,"1"-1"0,-1 0 0,1-2 0,24-7 0,6-1 0,446-129 0,-395 101 0,-70 26 0,0 2 0,2 1 0,-1 1 0,42-7 0,-35 19 0,-30 0 0,-24-1 0,-46-5 0,1-2 0,-116-27 0,102 16 0,40 10 0,0-2 0,-47-18 0,-75-26 0,98 35 0,34 11 0,0 1 0,0 2 0,-1 0 0,1 2 0,-1 1 0,1 0 0,-49 7 0,64-3 0,-1-1 0,1 2 0,0-1 0,0 1 0,0 1 0,0 0 0,1 0 0,0 1 0,0 1 0,0-1 0,1 1 0,0 0 0,1 1 0,-1 0 0,1 0 0,1 1 0,-8 12 0,-4 9 0,1 1 0,2 1 0,1 0 0,-10 36 0,17-47 0,2-4 0,0-1 0,-1 0 0,-16 27 0,16-32 0,0 1 0,1-1 0,1 1 0,0 0 0,0 0 0,1 0 0,1 1 0,-2 18 0,2 12 0,4 49 0,0-33 0,-2-55 0,5 38 0,-5-41 0,0 0 0,0 0 0,0-1 0,1 1 0,-1 0 0,0 0 0,1 0 0,-1 0 0,1 0 0,-1-1 0,1 1 0,-1 0 0,1 0 0,0-1 0,-1 1 0,1 0 0,0-1 0,-1 1 0,1-1 0,0 1 0,0-1 0,0 1 0,-1-1 0,1 0 0,0 1 0,0-1 0,0 0 0,0 0 0,0 1 0,0-1 0,0 0 0,0 0 0,-1 0 0,1 0 0,0 0 0,0-1 0,0 1 0,0 0 0,2-1 0,4-2 0,1-1 0,-1 0 0,0 0 0,0-1 0,0 0 0,10-11 0,18-12 0,-18 19 0,-1 0 0,1 1 0,0 0 0,1 2 0,26-7 0,-23 7 0,-9 1 0,1 0 0,20-11 0,-24 10 0,1 1 0,0 0 0,1 1 0,20-6 0,8 5 0,-1 2 0,1 1 0,52 5 0,-24-1 0,-65-2 0,-1 0 0,0 0 0,0-1 0,0 1 0,1 0 0,-1 0 0,0 1 0,0-1 0,0 0 0,0 0 0,1 0 0,-1 1 0,0-1 0,0 1 0,0-1 0,0 1 0,0-1 0,0 1 0,1 1 0,-2-2 0,0 1 0,-1 0 0,1 0 0,0-1 0,-1 1 0,1 0 0,-1-1 0,0 1 0,1 0 0,-1-1 0,1 1 0,-1-1 0,0 1 0,1-1 0,-1 0 0,0 1 0,0-1 0,1 1 0,-2-1 0,-50 21 0,-217 73 0,253-89 0,0-1 0,-24 4 0,25-6 0,0 1 0,-23 7 0,36-9 0,1-1 0,0 0 0,0 0 0,0 1 0,-1-1 0,1 1 0,0-1 0,0 1 0,0 0 0,0-1 0,0 1 0,0 0 0,0-1 0,0 1 0,0 0 0,1 0 0,-1 0 0,0 0 0,0 0 0,1 0 0,-1 0 0,1 0 0,-1 1 0,1-1 0,-1 0 0,1 0 0,-1 3 0,2-3 0,-1 0 0,1 1 0,0-1 0,-1 0 0,1 0 0,0 1 0,0-1 0,0 0 0,0 0 0,0 0 0,0 0 0,0 0 0,1 0 0,-1-1 0,0 1 0,0 0 0,1-1 0,-1 1 0,1 0 0,-1-1 0,0 0 0,1 1 0,1-1 0,27 6 0,0-2 0,0-1 0,0-1 0,1-1 0,36-5 0,9 1 0,-57 3 0,1-1 0,-1 1 0,28 4 0,-43-4 0,0 1 0,-1 0 0,1 0 0,0 0 0,0 0 0,-1 0 0,1 1 0,-1-1 0,1 1 0,-1 0 0,0 0 0,0 0 0,0 1 0,0-1 0,0 1 0,0 0 0,-1 0 0,4 4 0,-5-5 0,-1-1 0,0 1 0,1-1 0,-1 0 0,0 1 0,0-1 0,0 1 0,0-1 0,0 1 0,0-1 0,0 1 0,-1-1 0,1 1 0,-1-1 0,1 1 0,-1-1 0,1 0 0,-1 1 0,0-1 0,1 0 0,-1 0 0,0 1 0,0-1 0,0 0 0,0 0 0,0 0 0,0 0 0,0 0 0,-1 0 0,1 0 0,0-1 0,-2 2 0,-49 28 0,44-27 0,-18 10 0,-1-2 0,-45 13 0,70-23 0,-1 0 0,1-1 0,-1 1 0,1-1 0,0 0 0,-1 1 0,1-1 0,-1 0 0,1-1 0,-1 1 0,1 0 0,-1-1 0,1 1 0,0-1 0,-1 0 0,1 1 0,-3-3 0,3 2 0,1 0 0,0 0 0,0-1 0,-1 1 0,1 0 0,0-1 0,0 1 0,0-1 0,1 1 0,-1-1 0,0 1 0,0-1 0,1 0 0,-1 1 0,1-1 0,0 0 0,-1 1 0,1-4 0,0-1 0,0 0 0,1 0 0,-1 0 0,1 0 0,0 1 0,1-1 0,0 0 0,0 1 0,0-1 0,0 1 0,1-1 0,5-7 0,-1 4 0,1 0 0,-1 1 0,1 0 0,1 1 0,0-1 0,0 2 0,0-1 0,16-7 0,8-2 0,46-15 0,-23 10 0,8 2-1365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595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customXml" Target="../ink/ink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customXml" Target="../ink/ink6.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customXml" Target="../ink/ink5.xml"/><Relationship Id="rId4" Type="http://schemas.openxmlformats.org/officeDocument/2006/relationships/image" Target="../media/image7.png"/><Relationship Id="rId9" Type="http://schemas.openxmlformats.org/officeDocument/2006/relationships/image" Target="../media/image10.png"/><Relationship Id="rId14" Type="http://schemas.openxmlformats.org/officeDocument/2006/relationships/customXml" Target="../ink/ink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customXml" Target="../ink/ink9.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customXml" Target="../ink/ink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customXml" Target="../ink/ink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758309" y="3018795"/>
            <a:ext cx="13113782" cy="1425416"/>
          </a:xfrm>
          <a:prstGeom prst="rect">
            <a:avLst/>
          </a:prstGeom>
          <a:noFill/>
          <a:ln/>
        </p:spPr>
        <p:txBody>
          <a:bodyPr wrap="square" lIns="0" tIns="0" rIns="0" bIns="0" rtlCol="0" anchor="t"/>
          <a:lstStyle/>
          <a:p>
            <a:pPr marL="0" indent="0" algn="ctr">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AI / ML in Sustainable Agriculture: Crop Disease Detection</a:t>
            </a:r>
            <a:endParaRPr lang="en-US" sz="4450" dirty="0"/>
          </a:p>
        </p:txBody>
      </p:sp>
      <p:sp>
        <p:nvSpPr>
          <p:cNvPr id="5" name="Text 2"/>
          <p:cNvSpPr/>
          <p:nvPr/>
        </p:nvSpPr>
        <p:spPr>
          <a:xfrm>
            <a:off x="758309" y="4469844"/>
            <a:ext cx="13113782" cy="1040130"/>
          </a:xfrm>
          <a:prstGeom prst="rect">
            <a:avLst/>
          </a:prstGeom>
          <a:noFill/>
          <a:ln/>
        </p:spPr>
        <p:txBody>
          <a:bodyPr wrap="square" lIns="0" tIns="0" rIns="0" bIns="0" rtlCol="0" anchor="t"/>
          <a:lstStyle/>
          <a:p>
            <a:pPr marL="0" indent="0">
              <a:lnSpc>
                <a:spcPts val="2700"/>
              </a:lnSpc>
              <a:buNone/>
            </a:pPr>
            <a:r>
              <a:rPr lang="en-US" sz="1700" b="1" dirty="0">
                <a:solidFill>
                  <a:srgbClr val="FFE5E5"/>
                </a:solidFill>
                <a:latin typeface="DM Sans" pitchFamily="34" charset="0"/>
                <a:ea typeface="DM Sans" pitchFamily="34" charset="-122"/>
                <a:cs typeface="DM Sans" pitchFamily="34" charset="-120"/>
              </a:rPr>
              <a:t>This document outlines the foundational work for our project on applying AI/ML techniques to detect crop diseases, a critical step towards fostering sustainable agricultural practices. We delve into the problem's significance, explore existing research, characterize the chosen dataset, and present our detailed 4-week project roadmap.</a:t>
            </a:r>
            <a:endParaRPr lang="en-US" sz="17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6043" y="570428"/>
            <a:ext cx="11600259" cy="511731"/>
          </a:xfrm>
          <a:prstGeom prst="rect">
            <a:avLst/>
          </a:prstGeom>
          <a:noFill/>
          <a:ln/>
        </p:spPr>
        <p:txBody>
          <a:bodyPr wrap="none" lIns="0" tIns="0" rIns="0" bIns="0" rtlCol="0" anchor="t"/>
          <a:lstStyle/>
          <a:p>
            <a:pPr marL="0" indent="0" algn="l">
              <a:lnSpc>
                <a:spcPts val="4000"/>
              </a:lnSpc>
              <a:buNone/>
            </a:pPr>
            <a:r>
              <a:rPr lang="en-US" sz="3200" dirty="0">
                <a:solidFill>
                  <a:srgbClr val="FAEBEB"/>
                </a:solidFill>
                <a:latin typeface="Dela Gothic One" pitchFamily="34" charset="0"/>
                <a:ea typeface="Dela Gothic One" pitchFamily="34" charset="-122"/>
                <a:cs typeface="Dela Gothic One" pitchFamily="34" charset="-120"/>
              </a:rPr>
              <a:t>The Imperative of Early Crop Disease Detection</a:t>
            </a:r>
            <a:endParaRPr lang="en-US" sz="3200" dirty="0"/>
          </a:p>
        </p:txBody>
      </p:sp>
      <p:sp>
        <p:nvSpPr>
          <p:cNvPr id="3" name="Text 1"/>
          <p:cNvSpPr/>
          <p:nvPr/>
        </p:nvSpPr>
        <p:spPr>
          <a:xfrm>
            <a:off x="726043" y="1393269"/>
            <a:ext cx="13178314" cy="746879"/>
          </a:xfrm>
          <a:prstGeom prst="rect">
            <a:avLst/>
          </a:prstGeom>
          <a:noFill/>
          <a:ln/>
        </p:spPr>
        <p:txBody>
          <a:bodyPr wrap="squar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Crop diseases pose a significant and escalating threat to global food security, leading to substantial yield losses and economic hardship for farmers. Annually, these diseases are responsible for diminishing agricultural productivity by an estimated </a:t>
            </a:r>
            <a:r>
              <a:rPr lang="en-US" sz="1200" dirty="0">
                <a:solidFill>
                  <a:srgbClr val="C91313"/>
                </a:solidFill>
                <a:latin typeface="DM Sans" pitchFamily="34" charset="0"/>
                <a:ea typeface="DM Sans" pitchFamily="34" charset="-122"/>
                <a:cs typeface="DM Sans" pitchFamily="34" charset="-120"/>
              </a:rPr>
              <a:t>10-40%</a:t>
            </a:r>
            <a:r>
              <a:rPr lang="en-US" sz="1200" dirty="0">
                <a:solidFill>
                  <a:srgbClr val="FFE5E5"/>
                </a:solidFill>
                <a:latin typeface="DM Sans" pitchFamily="34" charset="0"/>
                <a:ea typeface="DM Sans" pitchFamily="34" charset="-122"/>
                <a:cs typeface="DM Sans" pitchFamily="34" charset="-120"/>
              </a:rPr>
              <a:t> worldwide, translating into billions of dollars in lost revenue and increased food prices for consumers. Beyond economic implications, this directly exacerbates food insecurity, particularly in regions heavily reliant on agriculture for sustenance and livelihood.</a:t>
            </a:r>
            <a:endParaRPr lang="en-US" sz="1200" dirty="0"/>
          </a:p>
        </p:txBody>
      </p:sp>
      <p:sp>
        <p:nvSpPr>
          <p:cNvPr id="4" name="Text 2"/>
          <p:cNvSpPr/>
          <p:nvPr/>
        </p:nvSpPr>
        <p:spPr>
          <a:xfrm>
            <a:off x="959406" y="2490192"/>
            <a:ext cx="12944951" cy="248960"/>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"Timely intervention is the cornerstone of effective disease management in agriculture. Without it, the ripple effects can devastate livelihoods and food supplies."</a:t>
            </a:r>
            <a:endParaRPr lang="en-US" sz="1200" dirty="0"/>
          </a:p>
        </p:txBody>
      </p:sp>
      <p:sp>
        <p:nvSpPr>
          <p:cNvPr id="5" name="Shape 3"/>
          <p:cNvSpPr/>
          <p:nvPr/>
        </p:nvSpPr>
        <p:spPr>
          <a:xfrm>
            <a:off x="726043" y="2315170"/>
            <a:ext cx="22860" cy="599003"/>
          </a:xfrm>
          <a:prstGeom prst="rect">
            <a:avLst/>
          </a:prstGeom>
          <a:solidFill>
            <a:srgbClr val="C91313"/>
          </a:solidFill>
          <a:ln/>
        </p:spPr>
      </p:sp>
      <p:sp>
        <p:nvSpPr>
          <p:cNvPr id="6" name="Text 4"/>
          <p:cNvSpPr/>
          <p:nvPr/>
        </p:nvSpPr>
        <p:spPr>
          <a:xfrm>
            <a:off x="726043" y="3089196"/>
            <a:ext cx="13178314" cy="746879"/>
          </a:xfrm>
          <a:prstGeom prst="rect">
            <a:avLst/>
          </a:prstGeom>
          <a:noFill/>
          <a:ln/>
        </p:spPr>
        <p:txBody>
          <a:bodyPr wrap="squar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Traditionally, disease detection relies on manual inspection by agricultural experts. This process is inherently slow, labor-intensive, and often requires specialized knowledge that isn't readily available to all farmers, especially those in remote or underserved areas. By the time visual symptoms become pronounced enough for manual identification, the disease may have already spread significantly, making treatment less effective or impossible.</a:t>
            </a:r>
            <a:endParaRPr lang="en-US" sz="1200" dirty="0"/>
          </a:p>
        </p:txBody>
      </p:sp>
      <p:sp>
        <p:nvSpPr>
          <p:cNvPr id="7" name="Text 5"/>
          <p:cNvSpPr/>
          <p:nvPr/>
        </p:nvSpPr>
        <p:spPr>
          <a:xfrm>
            <a:off x="726043" y="4069437"/>
            <a:ext cx="7074694" cy="409337"/>
          </a:xfrm>
          <a:prstGeom prst="rect">
            <a:avLst/>
          </a:prstGeom>
          <a:noFill/>
          <a:ln/>
        </p:spPr>
        <p:txBody>
          <a:bodyPr wrap="none" lIns="0" tIns="0" rIns="0" bIns="0" rtlCol="0" anchor="t"/>
          <a:lstStyle/>
          <a:p>
            <a:pPr marL="0" indent="0" algn="l">
              <a:lnSpc>
                <a:spcPts val="3200"/>
              </a:lnSpc>
              <a:buNone/>
            </a:pPr>
            <a:r>
              <a:rPr lang="en-US" sz="2550" dirty="0">
                <a:solidFill>
                  <a:srgbClr val="FAEBEB"/>
                </a:solidFill>
                <a:latin typeface="Dela Gothic One" pitchFamily="34" charset="0"/>
                <a:ea typeface="Dela Gothic One" pitchFamily="34" charset="-122"/>
                <a:cs typeface="Dela Gothic One" pitchFamily="34" charset="-120"/>
              </a:rPr>
              <a:t>How AI/ML Revolutionizes Detection</a:t>
            </a:r>
            <a:endParaRPr lang="en-US" sz="2550" dirty="0"/>
          </a:p>
        </p:txBody>
      </p:sp>
      <p:sp>
        <p:nvSpPr>
          <p:cNvPr id="8" name="Text 6"/>
          <p:cNvSpPr/>
          <p:nvPr/>
        </p:nvSpPr>
        <p:spPr>
          <a:xfrm>
            <a:off x="726043" y="4712137"/>
            <a:ext cx="13178314" cy="497919"/>
          </a:xfrm>
          <a:prstGeom prst="rect">
            <a:avLst/>
          </a:prstGeom>
          <a:noFill/>
          <a:ln/>
        </p:spPr>
        <p:txBody>
          <a:bodyPr wrap="squar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Artificial Intelligence and Machine Learning, particularly through advanced image analysis, offer a transformative solution. By leveraging AI/ML, we can achieve automated, rapid, and highly accurate disease detection, bringing multiple benefits:</a:t>
            </a:r>
            <a:endParaRPr lang="en-US" sz="1200" dirty="0"/>
          </a:p>
        </p:txBody>
      </p:sp>
      <p:sp>
        <p:nvSpPr>
          <p:cNvPr id="9" name="Text 7"/>
          <p:cNvSpPr/>
          <p:nvPr/>
        </p:nvSpPr>
        <p:spPr>
          <a:xfrm>
            <a:off x="726043" y="5385078"/>
            <a:ext cx="13178314" cy="497919"/>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C91313"/>
                </a:solidFill>
                <a:latin typeface="DM Sans" pitchFamily="34" charset="0"/>
                <a:ea typeface="DM Sans" pitchFamily="34" charset="-122"/>
                <a:cs typeface="DM Sans" pitchFamily="34" charset="-120"/>
              </a:rPr>
              <a:t>Prevents Crop Losses:</a:t>
            </a:r>
            <a:r>
              <a:rPr lang="en-US" sz="1200" dirty="0">
                <a:solidFill>
                  <a:srgbClr val="FFE5E5"/>
                </a:solidFill>
                <a:latin typeface="DM Sans" pitchFamily="34" charset="0"/>
                <a:ea typeface="DM Sans" pitchFamily="34" charset="-122"/>
                <a:cs typeface="DM Sans" pitchFamily="34" charset="-120"/>
              </a:rPr>
              <a:t> Early and accurate detection enables farmers to implement targeted interventions before diseases spread widely, significantly reducing crop damage and maximizing yields. This proactive approach minimizes the need for drastic measures like widespread culling.</a:t>
            </a:r>
            <a:endParaRPr lang="en-US" sz="1200" dirty="0"/>
          </a:p>
        </p:txBody>
      </p:sp>
      <p:sp>
        <p:nvSpPr>
          <p:cNvPr id="10" name="Text 8"/>
          <p:cNvSpPr/>
          <p:nvPr/>
        </p:nvSpPr>
        <p:spPr>
          <a:xfrm>
            <a:off x="726043" y="5937409"/>
            <a:ext cx="13178314" cy="497919"/>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C91313"/>
                </a:solidFill>
                <a:latin typeface="DM Sans" pitchFamily="34" charset="0"/>
                <a:ea typeface="DM Sans" pitchFamily="34" charset="-122"/>
                <a:cs typeface="DM Sans" pitchFamily="34" charset="-120"/>
              </a:rPr>
              <a:t>Reduces Pesticide Overuse:</a:t>
            </a:r>
            <a:r>
              <a:rPr lang="en-US" sz="1200" dirty="0">
                <a:solidFill>
                  <a:srgbClr val="FFE5E5"/>
                </a:solidFill>
                <a:latin typeface="DM Sans" pitchFamily="34" charset="0"/>
                <a:ea typeface="DM Sans" pitchFamily="34" charset="-122"/>
                <a:cs typeface="DM Sans" pitchFamily="34" charset="-120"/>
              </a:rPr>
              <a:t> Manual or broad-spectrum pesticide application often leads to overuse, harming the environment, beneficial insects, and potentially human health. AI-driven detection allows for precise, localized treatment, minimizing chemical input and promoting ecological balance.</a:t>
            </a:r>
            <a:endParaRPr lang="en-US" sz="1200" dirty="0"/>
          </a:p>
        </p:txBody>
      </p:sp>
      <p:sp>
        <p:nvSpPr>
          <p:cNvPr id="11" name="Text 9"/>
          <p:cNvSpPr/>
          <p:nvPr/>
        </p:nvSpPr>
        <p:spPr>
          <a:xfrm>
            <a:off x="726043" y="6489740"/>
            <a:ext cx="13178314" cy="497919"/>
          </a:xfrm>
          <a:prstGeom prst="rect">
            <a:avLst/>
          </a:prstGeom>
          <a:noFill/>
          <a:ln/>
        </p:spPr>
        <p:txBody>
          <a:bodyPr wrap="square" lIns="0" tIns="0" rIns="0" bIns="0" rtlCol="0" anchor="t"/>
          <a:lstStyle/>
          <a:p>
            <a:pPr marL="342900" indent="-342900" algn="l">
              <a:lnSpc>
                <a:spcPts val="1950"/>
              </a:lnSpc>
              <a:buSzPct val="100000"/>
              <a:buChar char="•"/>
            </a:pPr>
            <a:r>
              <a:rPr lang="en-US" sz="1200" b="1" dirty="0">
                <a:solidFill>
                  <a:srgbClr val="C91313"/>
                </a:solidFill>
                <a:latin typeface="DM Sans" pitchFamily="34" charset="0"/>
                <a:ea typeface="DM Sans" pitchFamily="34" charset="-122"/>
                <a:cs typeface="DM Sans" pitchFamily="34" charset="-120"/>
              </a:rPr>
              <a:t>Empowers Smallholder Farmers:</a:t>
            </a:r>
            <a:r>
              <a:rPr lang="en-US" sz="1200" dirty="0">
                <a:solidFill>
                  <a:srgbClr val="FFE5E5"/>
                </a:solidFill>
                <a:latin typeface="DM Sans" pitchFamily="34" charset="0"/>
                <a:ea typeface="DM Sans" pitchFamily="34" charset="-122"/>
                <a:cs typeface="DM Sans" pitchFamily="34" charset="-120"/>
              </a:rPr>
              <a:t> Developing affordable and accessible AI-powered tools can democratize advanced agricultural practices. These tools provide small and medium-sized farmers with expert-level diagnostic capabilities, enabling them to make informed decisions without extensive training or costly traditional services.</a:t>
            </a:r>
            <a:endParaRPr lang="en-US" sz="1200" dirty="0"/>
          </a:p>
        </p:txBody>
      </p:sp>
      <p:sp>
        <p:nvSpPr>
          <p:cNvPr id="12" name="Text 10"/>
          <p:cNvSpPr/>
          <p:nvPr/>
        </p:nvSpPr>
        <p:spPr>
          <a:xfrm>
            <a:off x="726043" y="7162681"/>
            <a:ext cx="13178314" cy="497919"/>
          </a:xfrm>
          <a:prstGeom prst="rect">
            <a:avLst/>
          </a:prstGeom>
          <a:noFill/>
          <a:ln/>
        </p:spPr>
        <p:txBody>
          <a:bodyPr wrap="squar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Our motivation is rooted in creating tangible, positive impacts on agricultural sustainability, farmer prosperity, and global food security through cutting-edge technological applications.</a:t>
            </a:r>
            <a:endParaRPr lang="en-US" sz="1200" dirty="0"/>
          </a:p>
        </p:txBody>
      </p:sp>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11C597C2-713B-D33D-0636-FE41702CD499}"/>
                  </a:ext>
                </a:extLst>
              </p14:cNvPr>
              <p14:cNvContentPartPr/>
              <p14:nvPr/>
            </p14:nvContentPartPr>
            <p14:xfrm>
              <a:off x="10950278" y="5742843"/>
              <a:ext cx="360" cy="360"/>
            </p14:xfrm>
          </p:contentPart>
        </mc:Choice>
        <mc:Fallback>
          <p:pic>
            <p:nvPicPr>
              <p:cNvPr id="13" name="Ink 12">
                <a:extLst>
                  <a:ext uri="{FF2B5EF4-FFF2-40B4-BE49-F238E27FC236}">
                    <a16:creationId xmlns:a16="http://schemas.microsoft.com/office/drawing/2014/main" id="{11C597C2-713B-D33D-0636-FE41702CD499}"/>
                  </a:ext>
                </a:extLst>
              </p:cNvPr>
              <p:cNvPicPr/>
              <p:nvPr/>
            </p:nvPicPr>
            <p:blipFill>
              <a:blip r:embed="rId4"/>
              <a:stretch>
                <a:fillRect/>
              </a:stretch>
            </p:blipFill>
            <p:spPr>
              <a:xfrm>
                <a:off x="10887638" y="567984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D380902A-C5F6-BBBE-59D7-D35FC9E6F41B}"/>
                  </a:ext>
                </a:extLst>
              </p14:cNvPr>
              <p14:cNvContentPartPr/>
              <p14:nvPr/>
            </p14:nvContentPartPr>
            <p14:xfrm>
              <a:off x="12365078" y="7837683"/>
              <a:ext cx="2100600" cy="281160"/>
            </p14:xfrm>
          </p:contentPart>
        </mc:Choice>
        <mc:Fallback>
          <p:pic>
            <p:nvPicPr>
              <p:cNvPr id="14" name="Ink 13">
                <a:extLst>
                  <a:ext uri="{FF2B5EF4-FFF2-40B4-BE49-F238E27FC236}">
                    <a16:creationId xmlns:a16="http://schemas.microsoft.com/office/drawing/2014/main" id="{D380902A-C5F6-BBBE-59D7-D35FC9E6F41B}"/>
                  </a:ext>
                </a:extLst>
              </p:cNvPr>
              <p:cNvPicPr/>
              <p:nvPr/>
            </p:nvPicPr>
            <p:blipFill>
              <a:blip r:embed="rId6"/>
              <a:stretch>
                <a:fillRect/>
              </a:stretch>
            </p:blipFill>
            <p:spPr>
              <a:xfrm>
                <a:off x="12302078" y="7775043"/>
                <a:ext cx="2226240" cy="4068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3782" y="576501"/>
            <a:ext cx="13162836" cy="1103233"/>
          </a:xfrm>
          <a:prstGeom prst="rect">
            <a:avLst/>
          </a:prstGeom>
          <a:noFill/>
          <a:ln/>
        </p:spPr>
        <p:txBody>
          <a:bodyPr wrap="square" lIns="0" tIns="0" rIns="0" bIns="0" rtlCol="0" anchor="t"/>
          <a:lstStyle/>
          <a:p>
            <a:pPr marL="0" indent="0" algn="l">
              <a:lnSpc>
                <a:spcPts val="4300"/>
              </a:lnSpc>
              <a:buNone/>
            </a:pPr>
            <a:r>
              <a:rPr lang="en-US" sz="3450" dirty="0">
                <a:solidFill>
                  <a:srgbClr val="FAEBEB"/>
                </a:solidFill>
                <a:latin typeface="Dela Gothic One" pitchFamily="34" charset="0"/>
                <a:ea typeface="Dela Gothic One" pitchFamily="34" charset="-122"/>
                <a:cs typeface="Dela Gothic One" pitchFamily="34" charset="-120"/>
              </a:rPr>
              <a:t>Foundational Research in AI-Powered Crop Diagnostics</a:t>
            </a:r>
            <a:endParaRPr lang="en-US" sz="3450" dirty="0"/>
          </a:p>
        </p:txBody>
      </p:sp>
      <p:sp>
        <p:nvSpPr>
          <p:cNvPr id="3" name="Text 1"/>
          <p:cNvSpPr/>
          <p:nvPr/>
        </p:nvSpPr>
        <p:spPr>
          <a:xfrm>
            <a:off x="733782" y="2015133"/>
            <a:ext cx="13162836" cy="805101"/>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The application of Artificial Intelligence, specifically deep learning, to plant disease detection has been a burgeoning field over the last decade. Several pioneering studies have laid the groundwork for robust, automated diagnostic systems, demonstrating the immense potential of this technology. These foundational works provide crucial insights and benchmarks for our current project.</a:t>
            </a:r>
            <a:endParaRPr lang="en-US" sz="1300" dirty="0"/>
          </a:p>
        </p:txBody>
      </p:sp>
      <p:sp>
        <p:nvSpPr>
          <p:cNvPr id="4" name="Shape 2"/>
          <p:cNvSpPr/>
          <p:nvPr/>
        </p:nvSpPr>
        <p:spPr>
          <a:xfrm>
            <a:off x="733782" y="3260408"/>
            <a:ext cx="4275773" cy="3669982"/>
          </a:xfrm>
          <a:prstGeom prst="roundRect">
            <a:avLst>
              <a:gd name="adj" fmla="val 2990"/>
            </a:avLst>
          </a:prstGeom>
          <a:solidFill>
            <a:srgbClr val="0A0A0A">
              <a:alpha val="95000"/>
            </a:srgbClr>
          </a:solidFill>
          <a:ln/>
        </p:spPr>
      </p:sp>
      <p:sp>
        <p:nvSpPr>
          <p:cNvPr id="5" name="Shape 3"/>
          <p:cNvSpPr/>
          <p:nvPr/>
        </p:nvSpPr>
        <p:spPr>
          <a:xfrm>
            <a:off x="733782" y="3237548"/>
            <a:ext cx="4275773" cy="91440"/>
          </a:xfrm>
          <a:prstGeom prst="roundRect">
            <a:avLst>
              <a:gd name="adj" fmla="val 77045"/>
            </a:avLst>
          </a:prstGeom>
          <a:solidFill>
            <a:srgbClr val="C91313"/>
          </a:solidFill>
          <a:ln/>
        </p:spPr>
      </p:sp>
      <p:sp>
        <p:nvSpPr>
          <p:cNvPr id="6" name="Shape 4"/>
          <p:cNvSpPr/>
          <p:nvPr/>
        </p:nvSpPr>
        <p:spPr>
          <a:xfrm>
            <a:off x="2620089" y="3008828"/>
            <a:ext cx="503158" cy="503158"/>
          </a:xfrm>
          <a:prstGeom prst="roundRect">
            <a:avLst>
              <a:gd name="adj" fmla="val 181732"/>
            </a:avLst>
          </a:prstGeom>
          <a:solidFill>
            <a:srgbClr val="C91313"/>
          </a:solidFill>
          <a:ln/>
        </p:spPr>
      </p:sp>
      <p:pic>
        <p:nvPicPr>
          <p:cNvPr id="7" name="Image 0" descr="preencoded.png"/>
          <p:cNvPicPr>
            <a:picLocks noChangeAspect="1"/>
          </p:cNvPicPr>
          <p:nvPr/>
        </p:nvPicPr>
        <p:blipFill>
          <a:blip r:embed="rId3"/>
          <a:stretch>
            <a:fillRect/>
          </a:stretch>
        </p:blipFill>
        <p:spPr>
          <a:xfrm>
            <a:off x="2771061" y="3134558"/>
            <a:ext cx="201216" cy="251579"/>
          </a:xfrm>
          <a:prstGeom prst="rect">
            <a:avLst/>
          </a:prstGeom>
        </p:spPr>
      </p:pic>
      <p:sp>
        <p:nvSpPr>
          <p:cNvPr id="8" name="Text 5"/>
          <p:cNvSpPr/>
          <p:nvPr/>
        </p:nvSpPr>
        <p:spPr>
          <a:xfrm>
            <a:off x="924282" y="3679746"/>
            <a:ext cx="2691646" cy="275868"/>
          </a:xfrm>
          <a:prstGeom prst="rect">
            <a:avLst/>
          </a:prstGeom>
          <a:noFill/>
          <a:ln/>
        </p:spPr>
        <p:txBody>
          <a:bodyPr wrap="none" lIns="0" tIns="0" rIns="0" bIns="0" rtlCol="0" anchor="t"/>
          <a:lstStyle/>
          <a:p>
            <a:pPr marL="0" indent="0" algn="l">
              <a:lnSpc>
                <a:spcPts val="2150"/>
              </a:lnSpc>
              <a:buNone/>
            </a:pPr>
            <a:r>
              <a:rPr lang="en-US" sz="1700" dirty="0">
                <a:solidFill>
                  <a:srgbClr val="FFE5E5"/>
                </a:solidFill>
                <a:latin typeface="Dela Gothic One" pitchFamily="34" charset="0"/>
                <a:ea typeface="Dela Gothic One" pitchFamily="34" charset="-122"/>
                <a:cs typeface="Dela Gothic One" pitchFamily="34" charset="-120"/>
              </a:rPr>
              <a:t>Mohanty et al. (2016)</a:t>
            </a:r>
            <a:endParaRPr lang="en-US" sz="1700" dirty="0"/>
          </a:p>
        </p:txBody>
      </p:sp>
      <p:sp>
        <p:nvSpPr>
          <p:cNvPr id="9" name="Text 6"/>
          <p:cNvSpPr/>
          <p:nvPr/>
        </p:nvSpPr>
        <p:spPr>
          <a:xfrm>
            <a:off x="924282" y="4056221"/>
            <a:ext cx="3894773" cy="2683669"/>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One of the earliest and most influential studies, "Using Deep Convolutional Neural Networks for Identifying Plant Diseases," demonstrated the power of Convolutional Neural Networks (CNNs) for this task. Using the PlantVillage dataset (which we will also utilize), they achieved an impressive </a:t>
            </a:r>
            <a:r>
              <a:rPr lang="en-US" sz="1300" dirty="0">
                <a:solidFill>
                  <a:srgbClr val="C91313"/>
                </a:solidFill>
                <a:latin typeface="DM Sans" pitchFamily="34" charset="0"/>
                <a:ea typeface="DM Sans" pitchFamily="34" charset="-122"/>
                <a:cs typeface="DM Sans" pitchFamily="34" charset="-120"/>
              </a:rPr>
              <a:t>accuracy of over 99%</a:t>
            </a:r>
            <a:r>
              <a:rPr lang="en-US" sz="1300" dirty="0">
                <a:solidFill>
                  <a:srgbClr val="FFE5E5"/>
                </a:solidFill>
                <a:latin typeface="DM Sans" pitchFamily="34" charset="0"/>
                <a:ea typeface="DM Sans" pitchFamily="34" charset="-122"/>
                <a:cs typeface="DM Sans" pitchFamily="34" charset="-120"/>
              </a:rPr>
              <a:t> in identifying 14 crop species and 26 diseases. Their work validated the feasibility of CNNs for complex visual pattern recognition in agriculture.</a:t>
            </a:r>
            <a:endParaRPr lang="en-US" sz="1300" dirty="0"/>
          </a:p>
        </p:txBody>
      </p:sp>
      <p:sp>
        <p:nvSpPr>
          <p:cNvPr id="10" name="Shape 7"/>
          <p:cNvSpPr/>
          <p:nvPr/>
        </p:nvSpPr>
        <p:spPr>
          <a:xfrm>
            <a:off x="5177195" y="3260408"/>
            <a:ext cx="4275892" cy="3669982"/>
          </a:xfrm>
          <a:prstGeom prst="roundRect">
            <a:avLst>
              <a:gd name="adj" fmla="val 2990"/>
            </a:avLst>
          </a:prstGeom>
          <a:solidFill>
            <a:srgbClr val="0A0A0A">
              <a:alpha val="95000"/>
            </a:srgbClr>
          </a:solidFill>
          <a:ln/>
        </p:spPr>
      </p:sp>
      <p:sp>
        <p:nvSpPr>
          <p:cNvPr id="11" name="Shape 8"/>
          <p:cNvSpPr/>
          <p:nvPr/>
        </p:nvSpPr>
        <p:spPr>
          <a:xfrm>
            <a:off x="5177195" y="3237548"/>
            <a:ext cx="4275892" cy="91440"/>
          </a:xfrm>
          <a:prstGeom prst="roundRect">
            <a:avLst>
              <a:gd name="adj" fmla="val 77045"/>
            </a:avLst>
          </a:prstGeom>
          <a:solidFill>
            <a:srgbClr val="C91313"/>
          </a:solidFill>
          <a:ln/>
        </p:spPr>
      </p:sp>
      <p:sp>
        <p:nvSpPr>
          <p:cNvPr id="12" name="Shape 9"/>
          <p:cNvSpPr/>
          <p:nvPr/>
        </p:nvSpPr>
        <p:spPr>
          <a:xfrm>
            <a:off x="7063502" y="3008828"/>
            <a:ext cx="503158" cy="503158"/>
          </a:xfrm>
          <a:prstGeom prst="roundRect">
            <a:avLst>
              <a:gd name="adj" fmla="val 181732"/>
            </a:avLst>
          </a:prstGeom>
          <a:solidFill>
            <a:srgbClr val="C91313"/>
          </a:solidFill>
          <a:ln/>
        </p:spPr>
      </p:sp>
      <p:pic>
        <p:nvPicPr>
          <p:cNvPr id="13" name="Image 1" descr="preencoded.png"/>
          <p:cNvPicPr>
            <a:picLocks noChangeAspect="1"/>
          </p:cNvPicPr>
          <p:nvPr/>
        </p:nvPicPr>
        <p:blipFill>
          <a:blip r:embed="rId4"/>
          <a:stretch>
            <a:fillRect/>
          </a:stretch>
        </p:blipFill>
        <p:spPr>
          <a:xfrm>
            <a:off x="7214473" y="3134558"/>
            <a:ext cx="201216" cy="251579"/>
          </a:xfrm>
          <a:prstGeom prst="rect">
            <a:avLst/>
          </a:prstGeom>
        </p:spPr>
      </p:pic>
      <p:sp>
        <p:nvSpPr>
          <p:cNvPr id="14" name="Text 10"/>
          <p:cNvSpPr/>
          <p:nvPr/>
        </p:nvSpPr>
        <p:spPr>
          <a:xfrm>
            <a:off x="5367695" y="3679746"/>
            <a:ext cx="2357438" cy="275868"/>
          </a:xfrm>
          <a:prstGeom prst="rect">
            <a:avLst/>
          </a:prstGeom>
          <a:noFill/>
          <a:ln/>
        </p:spPr>
        <p:txBody>
          <a:bodyPr wrap="none" lIns="0" tIns="0" rIns="0" bIns="0" rtlCol="0" anchor="t"/>
          <a:lstStyle/>
          <a:p>
            <a:pPr marL="0" indent="0" algn="l">
              <a:lnSpc>
                <a:spcPts val="2150"/>
              </a:lnSpc>
              <a:buNone/>
            </a:pPr>
            <a:r>
              <a:rPr lang="en-US" sz="1700" dirty="0">
                <a:solidFill>
                  <a:srgbClr val="FFE5E5"/>
                </a:solidFill>
                <a:latin typeface="Dela Gothic One" pitchFamily="34" charset="0"/>
                <a:ea typeface="Dela Gothic One" pitchFamily="34" charset="-122"/>
                <a:cs typeface="Dela Gothic One" pitchFamily="34" charset="-120"/>
              </a:rPr>
              <a:t>Ferentinos (2018)</a:t>
            </a:r>
            <a:endParaRPr lang="en-US" sz="1700" dirty="0"/>
          </a:p>
        </p:txBody>
      </p:sp>
      <p:sp>
        <p:nvSpPr>
          <p:cNvPr id="15" name="Text 11"/>
          <p:cNvSpPr/>
          <p:nvPr/>
        </p:nvSpPr>
        <p:spPr>
          <a:xfrm>
            <a:off x="5367695" y="4056221"/>
            <a:ext cx="3894892" cy="2415302"/>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Building on previous successes, "Deep Learning Models for Plant Disease Detection and Diagnosis" explored various deep learning architectures on a much larger scale. By utilizing over </a:t>
            </a:r>
            <a:r>
              <a:rPr lang="en-US" sz="1300" dirty="0">
                <a:solidFill>
                  <a:srgbClr val="C91313"/>
                </a:solidFill>
                <a:latin typeface="DM Sans" pitchFamily="34" charset="0"/>
                <a:ea typeface="DM Sans" pitchFamily="34" charset="-122"/>
                <a:cs typeface="DM Sans" pitchFamily="34" charset="-120"/>
              </a:rPr>
              <a:t>87,000 images</a:t>
            </a:r>
            <a:r>
              <a:rPr lang="en-US" sz="1300" dirty="0">
                <a:solidFill>
                  <a:srgbClr val="FFE5E5"/>
                </a:solidFill>
                <a:latin typeface="DM Sans" pitchFamily="34" charset="0"/>
                <a:ea typeface="DM Sans" pitchFamily="34" charset="-122"/>
                <a:cs typeface="DM Sans" pitchFamily="34" charset="-120"/>
              </a:rPr>
              <a:t> of healthy and infected plant leaves, this study achieved an astounding </a:t>
            </a:r>
            <a:r>
              <a:rPr lang="en-US" sz="1300" dirty="0">
                <a:solidFill>
                  <a:srgbClr val="C91313"/>
                </a:solidFill>
                <a:latin typeface="DM Sans" pitchFamily="34" charset="0"/>
                <a:ea typeface="DM Sans" pitchFamily="34" charset="-122"/>
                <a:cs typeface="DM Sans" pitchFamily="34" charset="-120"/>
              </a:rPr>
              <a:t>99.5% accuracy</a:t>
            </a:r>
            <a:r>
              <a:rPr lang="en-US" sz="1300" dirty="0">
                <a:solidFill>
                  <a:srgbClr val="FFE5E5"/>
                </a:solidFill>
                <a:latin typeface="DM Sans" pitchFamily="34" charset="0"/>
                <a:ea typeface="DM Sans" pitchFamily="34" charset="-122"/>
                <a:cs typeface="DM Sans" pitchFamily="34" charset="-120"/>
              </a:rPr>
              <a:t>. This research highlighted the robustness of deep learning models even with diverse datasets and reinforced the potential for real-world application.</a:t>
            </a:r>
            <a:endParaRPr lang="en-US" sz="1300" dirty="0"/>
          </a:p>
        </p:txBody>
      </p:sp>
      <p:sp>
        <p:nvSpPr>
          <p:cNvPr id="16" name="Shape 12"/>
          <p:cNvSpPr/>
          <p:nvPr/>
        </p:nvSpPr>
        <p:spPr>
          <a:xfrm>
            <a:off x="9620726" y="3260408"/>
            <a:ext cx="4275892" cy="3669982"/>
          </a:xfrm>
          <a:prstGeom prst="roundRect">
            <a:avLst>
              <a:gd name="adj" fmla="val 2990"/>
            </a:avLst>
          </a:prstGeom>
          <a:solidFill>
            <a:srgbClr val="0A0A0A">
              <a:alpha val="95000"/>
            </a:srgbClr>
          </a:solidFill>
          <a:ln/>
        </p:spPr>
      </p:sp>
      <p:sp>
        <p:nvSpPr>
          <p:cNvPr id="17" name="Shape 13"/>
          <p:cNvSpPr/>
          <p:nvPr/>
        </p:nvSpPr>
        <p:spPr>
          <a:xfrm>
            <a:off x="9620726" y="3237548"/>
            <a:ext cx="4275892" cy="91440"/>
          </a:xfrm>
          <a:prstGeom prst="roundRect">
            <a:avLst>
              <a:gd name="adj" fmla="val 77045"/>
            </a:avLst>
          </a:prstGeom>
          <a:solidFill>
            <a:srgbClr val="C91313"/>
          </a:solidFill>
          <a:ln/>
        </p:spPr>
      </p:sp>
      <p:sp>
        <p:nvSpPr>
          <p:cNvPr id="18" name="Shape 14"/>
          <p:cNvSpPr/>
          <p:nvPr/>
        </p:nvSpPr>
        <p:spPr>
          <a:xfrm>
            <a:off x="11507033" y="3008828"/>
            <a:ext cx="503158" cy="503158"/>
          </a:xfrm>
          <a:prstGeom prst="roundRect">
            <a:avLst>
              <a:gd name="adj" fmla="val 181732"/>
            </a:avLst>
          </a:prstGeom>
          <a:solidFill>
            <a:srgbClr val="C91313"/>
          </a:solidFill>
          <a:ln/>
        </p:spPr>
      </p:sp>
      <p:pic>
        <p:nvPicPr>
          <p:cNvPr id="19" name="Image 2" descr="preencoded.png"/>
          <p:cNvPicPr>
            <a:picLocks noChangeAspect="1"/>
          </p:cNvPicPr>
          <p:nvPr/>
        </p:nvPicPr>
        <p:blipFill>
          <a:blip r:embed="rId5"/>
          <a:stretch>
            <a:fillRect/>
          </a:stretch>
        </p:blipFill>
        <p:spPr>
          <a:xfrm>
            <a:off x="11658005" y="3134558"/>
            <a:ext cx="201216" cy="251579"/>
          </a:xfrm>
          <a:prstGeom prst="rect">
            <a:avLst/>
          </a:prstGeom>
        </p:spPr>
      </p:pic>
      <p:sp>
        <p:nvSpPr>
          <p:cNvPr id="20" name="Text 15"/>
          <p:cNvSpPr/>
          <p:nvPr/>
        </p:nvSpPr>
        <p:spPr>
          <a:xfrm>
            <a:off x="9811226" y="3679746"/>
            <a:ext cx="3143488" cy="275868"/>
          </a:xfrm>
          <a:prstGeom prst="rect">
            <a:avLst/>
          </a:prstGeom>
          <a:noFill/>
          <a:ln/>
        </p:spPr>
        <p:txBody>
          <a:bodyPr wrap="none" lIns="0" tIns="0" rIns="0" bIns="0" rtlCol="0" anchor="t"/>
          <a:lstStyle/>
          <a:p>
            <a:pPr marL="0" indent="0" algn="l">
              <a:lnSpc>
                <a:spcPts val="2150"/>
              </a:lnSpc>
              <a:buNone/>
            </a:pPr>
            <a:r>
              <a:rPr lang="en-US" sz="1700" dirty="0">
                <a:solidFill>
                  <a:srgbClr val="FFE5E5"/>
                </a:solidFill>
                <a:latin typeface="Dela Gothic One" pitchFamily="34" charset="0"/>
                <a:ea typeface="Dela Gothic One" pitchFamily="34" charset="-122"/>
                <a:cs typeface="Dela Gothic One" pitchFamily="34" charset="-120"/>
              </a:rPr>
              <a:t>Real-World Applications</a:t>
            </a:r>
            <a:endParaRPr lang="en-US" sz="1700" dirty="0"/>
          </a:p>
        </p:txBody>
      </p:sp>
      <p:sp>
        <p:nvSpPr>
          <p:cNvPr id="21" name="Text 16"/>
          <p:cNvSpPr/>
          <p:nvPr/>
        </p:nvSpPr>
        <p:spPr>
          <a:xfrm>
            <a:off x="9811226" y="4056221"/>
            <a:ext cx="3894892" cy="2683669"/>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The theoretical advancements have rapidly transitioned into practical tools. Mobile applications like </a:t>
            </a:r>
            <a:r>
              <a:rPr lang="en-US" sz="1300" b="1" dirty="0">
                <a:solidFill>
                  <a:srgbClr val="FFE5E5"/>
                </a:solidFill>
                <a:latin typeface="DM Sans" pitchFamily="34" charset="0"/>
                <a:ea typeface="DM Sans" pitchFamily="34" charset="-122"/>
                <a:cs typeface="DM Sans" pitchFamily="34" charset="-120"/>
              </a:rPr>
              <a:t>Plantix</a:t>
            </a:r>
            <a:r>
              <a:rPr lang="en-US" sz="1300" dirty="0">
                <a:solidFill>
                  <a:srgbClr val="FFE5E5"/>
                </a:solidFill>
                <a:latin typeface="DM Sans" pitchFamily="34" charset="0"/>
                <a:ea typeface="DM Sans" pitchFamily="34" charset="-122"/>
                <a:cs typeface="DM Sans" pitchFamily="34" charset="-120"/>
              </a:rPr>
              <a:t> and </a:t>
            </a:r>
            <a:r>
              <a:rPr lang="en-US" sz="1300" b="1" dirty="0">
                <a:solidFill>
                  <a:srgbClr val="FFE5E5"/>
                </a:solidFill>
                <a:latin typeface="DM Sans" pitchFamily="34" charset="0"/>
                <a:ea typeface="DM Sans" pitchFamily="34" charset="-122"/>
                <a:cs typeface="DM Sans" pitchFamily="34" charset="-120"/>
              </a:rPr>
              <a:t>Leaf Doctor</a:t>
            </a:r>
            <a:r>
              <a:rPr lang="en-US" sz="1300" dirty="0">
                <a:solidFill>
                  <a:srgbClr val="FFE5E5"/>
                </a:solidFill>
                <a:latin typeface="DM Sans" pitchFamily="34" charset="0"/>
                <a:ea typeface="DM Sans" pitchFamily="34" charset="-122"/>
                <a:cs typeface="DM Sans" pitchFamily="34" charset="-120"/>
              </a:rPr>
              <a:t> leverage similar AI models to provide instant disease diagnoses to farmers by simply uploading a photo of a diseased plant. These apps demonstrate the direct impact of this research, empowering farmers globally with accessible and effective diagnostic capabilities directly from their smartphones.</a:t>
            </a:r>
            <a:endParaRPr lang="en-US" sz="1300" dirty="0"/>
          </a:p>
        </p:txBody>
      </p:sp>
      <p:sp>
        <p:nvSpPr>
          <p:cNvPr id="22" name="Text 17"/>
          <p:cNvSpPr/>
          <p:nvPr/>
        </p:nvSpPr>
        <p:spPr>
          <a:xfrm>
            <a:off x="733782" y="7118985"/>
            <a:ext cx="13162836" cy="536734"/>
          </a:xfrm>
          <a:prstGeom prst="rect">
            <a:avLst/>
          </a:prstGeom>
          <a:noFill/>
          <a:ln/>
        </p:spPr>
        <p:txBody>
          <a:bodyPr wrap="square" lIns="0" tIns="0" rIns="0" bIns="0" rtlCol="0" anchor="t"/>
          <a:lstStyle/>
          <a:p>
            <a:pPr marL="0" indent="0" algn="l">
              <a:lnSpc>
                <a:spcPts val="2100"/>
              </a:lnSpc>
              <a:buNone/>
            </a:pPr>
            <a:r>
              <a:rPr lang="en-US" sz="1300" dirty="0">
                <a:solidFill>
                  <a:srgbClr val="FFE5E5"/>
                </a:solidFill>
                <a:latin typeface="DM Sans" pitchFamily="34" charset="0"/>
                <a:ea typeface="DM Sans" pitchFamily="34" charset="-122"/>
                <a:cs typeface="DM Sans" pitchFamily="34" charset="-120"/>
              </a:rPr>
              <a:t>These studies collectively affirm the efficacy of deep learning in crop disease detection and underscore the potential for developing highly accurate and accessible solutions. Our project aims to further refine and apply these techniques to create a robust detection system.</a:t>
            </a:r>
            <a:endParaRPr lang="en-US" sz="1300" dirty="0"/>
          </a:p>
        </p:txBody>
      </p:sp>
      <mc:AlternateContent xmlns:mc="http://schemas.openxmlformats.org/markup-compatibility/2006">
        <mc:Choice xmlns:p14="http://schemas.microsoft.com/office/powerpoint/2010/main" Requires="p14">
          <p:contentPart p14:bwMode="auto" r:id="rId6">
            <p14:nvContentPartPr>
              <p14:cNvPr id="25" name="Ink 24">
                <a:extLst>
                  <a:ext uri="{FF2B5EF4-FFF2-40B4-BE49-F238E27FC236}">
                    <a16:creationId xmlns:a16="http://schemas.microsoft.com/office/drawing/2014/main" id="{5F43BC47-EB23-99FC-9343-649985A86A77}"/>
                  </a:ext>
                </a:extLst>
              </p14:cNvPr>
              <p14:cNvContentPartPr/>
              <p14:nvPr/>
            </p14:nvContentPartPr>
            <p14:xfrm>
              <a:off x="13102358" y="7928403"/>
              <a:ext cx="816120" cy="23040"/>
            </p14:xfrm>
          </p:contentPart>
        </mc:Choice>
        <mc:Fallback>
          <p:pic>
            <p:nvPicPr>
              <p:cNvPr id="25" name="Ink 24">
                <a:extLst>
                  <a:ext uri="{FF2B5EF4-FFF2-40B4-BE49-F238E27FC236}">
                    <a16:creationId xmlns:a16="http://schemas.microsoft.com/office/drawing/2014/main" id="{5F43BC47-EB23-99FC-9343-649985A86A77}"/>
                  </a:ext>
                </a:extLst>
              </p:cNvPr>
              <p:cNvPicPr/>
              <p:nvPr/>
            </p:nvPicPr>
            <p:blipFill>
              <a:blip r:embed="rId7"/>
              <a:stretch>
                <a:fillRect/>
              </a:stretch>
            </p:blipFill>
            <p:spPr>
              <a:xfrm>
                <a:off x="13039718" y="7865763"/>
                <a:ext cx="9417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6" name="Ink 25">
                <a:extLst>
                  <a:ext uri="{FF2B5EF4-FFF2-40B4-BE49-F238E27FC236}">
                    <a16:creationId xmlns:a16="http://schemas.microsoft.com/office/drawing/2014/main" id="{60908F13-64EC-3B5B-DD93-157A718EEFED}"/>
                  </a:ext>
                </a:extLst>
              </p14:cNvPr>
              <p14:cNvContentPartPr/>
              <p14:nvPr/>
            </p14:nvContentPartPr>
            <p14:xfrm>
              <a:off x="12840278" y="7861443"/>
              <a:ext cx="1145160" cy="192600"/>
            </p14:xfrm>
          </p:contentPart>
        </mc:Choice>
        <mc:Fallback>
          <p:pic>
            <p:nvPicPr>
              <p:cNvPr id="26" name="Ink 25">
                <a:extLst>
                  <a:ext uri="{FF2B5EF4-FFF2-40B4-BE49-F238E27FC236}">
                    <a16:creationId xmlns:a16="http://schemas.microsoft.com/office/drawing/2014/main" id="{60908F13-64EC-3B5B-DD93-157A718EEFED}"/>
                  </a:ext>
                </a:extLst>
              </p:cNvPr>
              <p:cNvPicPr/>
              <p:nvPr/>
            </p:nvPicPr>
            <p:blipFill>
              <a:blip r:embed="rId9"/>
              <a:stretch>
                <a:fillRect/>
              </a:stretch>
            </p:blipFill>
            <p:spPr>
              <a:xfrm>
                <a:off x="12777278" y="7798803"/>
                <a:ext cx="1270800" cy="318240"/>
              </a:xfrm>
              <a:prstGeom prst="rect">
                <a:avLst/>
              </a:prstGeom>
            </p:spPr>
          </p:pic>
        </mc:Fallback>
      </mc:AlternateContent>
      <p:grpSp>
        <p:nvGrpSpPr>
          <p:cNvPr id="31" name="Group 30">
            <a:extLst>
              <a:ext uri="{FF2B5EF4-FFF2-40B4-BE49-F238E27FC236}">
                <a16:creationId xmlns:a16="http://schemas.microsoft.com/office/drawing/2014/main" id="{6B7C8C02-72E3-15AC-1E0F-5CBE1E5E3732}"/>
              </a:ext>
            </a:extLst>
          </p:cNvPr>
          <p:cNvGrpSpPr/>
          <p:nvPr/>
        </p:nvGrpSpPr>
        <p:grpSpPr>
          <a:xfrm>
            <a:off x="13158158" y="7816083"/>
            <a:ext cx="1306800" cy="302400"/>
            <a:chOff x="13158158" y="7816083"/>
            <a:chExt cx="1306800" cy="302400"/>
          </a:xfrm>
        </p:grpSpPr>
        <mc:AlternateContent xmlns:mc="http://schemas.openxmlformats.org/markup-compatibility/2006">
          <mc:Choice xmlns:p14="http://schemas.microsoft.com/office/powerpoint/2010/main" Requires="p14">
            <p:contentPart p14:bwMode="auto" r:id="rId10">
              <p14:nvContentPartPr>
                <p14:cNvPr id="27" name="Ink 26">
                  <a:extLst>
                    <a:ext uri="{FF2B5EF4-FFF2-40B4-BE49-F238E27FC236}">
                      <a16:creationId xmlns:a16="http://schemas.microsoft.com/office/drawing/2014/main" id="{DE61F6C2-97C2-19E7-2877-C4980CCFE2B0}"/>
                    </a:ext>
                  </a:extLst>
                </p14:cNvPr>
                <p14:cNvContentPartPr/>
                <p14:nvPr/>
              </p14:nvContentPartPr>
              <p14:xfrm>
                <a:off x="13158158" y="7816083"/>
                <a:ext cx="1306800" cy="193680"/>
              </p14:xfrm>
            </p:contentPart>
          </mc:Choice>
          <mc:Fallback>
            <p:pic>
              <p:nvPicPr>
                <p:cNvPr id="27" name="Ink 26">
                  <a:extLst>
                    <a:ext uri="{FF2B5EF4-FFF2-40B4-BE49-F238E27FC236}">
                      <a16:creationId xmlns:a16="http://schemas.microsoft.com/office/drawing/2014/main" id="{DE61F6C2-97C2-19E7-2877-C4980CCFE2B0}"/>
                    </a:ext>
                  </a:extLst>
                </p:cNvPr>
                <p:cNvPicPr/>
                <p:nvPr/>
              </p:nvPicPr>
              <p:blipFill>
                <a:blip r:embed="rId11"/>
                <a:stretch>
                  <a:fillRect/>
                </a:stretch>
              </p:blipFill>
              <p:spPr>
                <a:xfrm>
                  <a:off x="13095518" y="7753083"/>
                  <a:ext cx="14324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8" name="Ink 27">
                  <a:extLst>
                    <a:ext uri="{FF2B5EF4-FFF2-40B4-BE49-F238E27FC236}">
                      <a16:creationId xmlns:a16="http://schemas.microsoft.com/office/drawing/2014/main" id="{42F7C021-6DCF-E747-3008-0C696DBB99DC}"/>
                    </a:ext>
                  </a:extLst>
                </p14:cNvPr>
                <p14:cNvContentPartPr/>
                <p14:nvPr/>
              </p14:nvContentPartPr>
              <p14:xfrm>
                <a:off x="13648118" y="8105883"/>
                <a:ext cx="736920" cy="12600"/>
              </p14:xfrm>
            </p:contentPart>
          </mc:Choice>
          <mc:Fallback>
            <p:pic>
              <p:nvPicPr>
                <p:cNvPr id="28" name="Ink 27">
                  <a:extLst>
                    <a:ext uri="{FF2B5EF4-FFF2-40B4-BE49-F238E27FC236}">
                      <a16:creationId xmlns:a16="http://schemas.microsoft.com/office/drawing/2014/main" id="{42F7C021-6DCF-E747-3008-0C696DBB99DC}"/>
                    </a:ext>
                  </a:extLst>
                </p:cNvPr>
                <p:cNvPicPr/>
                <p:nvPr/>
              </p:nvPicPr>
              <p:blipFill>
                <a:blip r:embed="rId13"/>
                <a:stretch>
                  <a:fillRect/>
                </a:stretch>
              </p:blipFill>
              <p:spPr>
                <a:xfrm>
                  <a:off x="13585478" y="8042883"/>
                  <a:ext cx="8625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A3AC380B-15A5-DE0F-2C1A-56735F24F54C}"/>
                    </a:ext>
                  </a:extLst>
                </p14:cNvPr>
                <p14:cNvContentPartPr/>
                <p14:nvPr/>
              </p14:nvContentPartPr>
              <p14:xfrm>
                <a:off x="14320238" y="7932003"/>
                <a:ext cx="143280" cy="141840"/>
              </p14:xfrm>
            </p:contentPart>
          </mc:Choice>
          <mc:Fallback>
            <p:pic>
              <p:nvPicPr>
                <p:cNvPr id="30" name="Ink 29">
                  <a:extLst>
                    <a:ext uri="{FF2B5EF4-FFF2-40B4-BE49-F238E27FC236}">
                      <a16:creationId xmlns:a16="http://schemas.microsoft.com/office/drawing/2014/main" id="{A3AC380B-15A5-DE0F-2C1A-56735F24F54C}"/>
                    </a:ext>
                  </a:extLst>
                </p:cNvPr>
                <p:cNvPicPr/>
                <p:nvPr/>
              </p:nvPicPr>
              <p:blipFill>
                <a:blip r:embed="rId15"/>
                <a:stretch>
                  <a:fillRect/>
                </a:stretch>
              </p:blipFill>
              <p:spPr>
                <a:xfrm>
                  <a:off x="14257598" y="7869003"/>
                  <a:ext cx="268920" cy="267480"/>
                </a:xfrm>
                <a:prstGeom prst="rect">
                  <a:avLst/>
                </a:prstGeom>
              </p:spPr>
            </p:pic>
          </mc:Fallback>
        </mc:AlternateContent>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814983"/>
            <a:ext cx="12095083" cy="534591"/>
          </a:xfrm>
          <a:prstGeom prst="rect">
            <a:avLst/>
          </a:prstGeom>
          <a:noFill/>
          <a:ln/>
        </p:spPr>
        <p:txBody>
          <a:bodyPr wrap="none" lIns="0" tIns="0" rIns="0" bIns="0" rtlCol="0" anchor="t"/>
          <a:lstStyle/>
          <a:p>
            <a:pPr marL="0" indent="0" algn="l">
              <a:lnSpc>
                <a:spcPts val="4200"/>
              </a:lnSpc>
              <a:buNone/>
            </a:pPr>
            <a:r>
              <a:rPr lang="en-US" sz="3350" dirty="0">
                <a:solidFill>
                  <a:srgbClr val="FAEBEB"/>
                </a:solidFill>
                <a:latin typeface="Dela Gothic One" pitchFamily="34" charset="0"/>
                <a:ea typeface="Dela Gothic One" pitchFamily="34" charset="-122"/>
                <a:cs typeface="Dela Gothic One" pitchFamily="34" charset="-120"/>
              </a:rPr>
              <a:t>The PlantVillage Dataset: Our Core Data Source</a:t>
            </a:r>
            <a:endParaRPr lang="en-US" sz="3350" dirty="0"/>
          </a:p>
        </p:txBody>
      </p:sp>
      <p:sp>
        <p:nvSpPr>
          <p:cNvPr id="3" name="Text 1"/>
          <p:cNvSpPr/>
          <p:nvPr/>
        </p:nvSpPr>
        <p:spPr>
          <a:xfrm>
            <a:off x="758309" y="1674495"/>
            <a:ext cx="13113782" cy="520065"/>
          </a:xfrm>
          <a:prstGeom prst="rect">
            <a:avLst/>
          </a:prstGeom>
          <a:noFill/>
          <a:ln/>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For our crop disease detection project, we have selected the widely recognized and publicly available PlantVillage dataset as our primary source of image data. This dataset is a cornerstone for research in this field due to its comprehensive nature and structured organization, making it ideal for training and evaluating deep learning models.</a:t>
            </a:r>
            <a:endParaRPr lang="en-US" sz="1250" dirty="0"/>
          </a:p>
        </p:txBody>
      </p:sp>
      <p:sp>
        <p:nvSpPr>
          <p:cNvPr id="4" name="Text 2"/>
          <p:cNvSpPr/>
          <p:nvPr/>
        </p:nvSpPr>
        <p:spPr>
          <a:xfrm>
            <a:off x="758309" y="2377321"/>
            <a:ext cx="13113782" cy="260033"/>
          </a:xfrm>
          <a:prstGeom prst="rect">
            <a:avLst/>
          </a:prstGeom>
          <a:noFill/>
          <a:ln/>
        </p:spPr>
        <p:txBody>
          <a:bodyPr wrap="non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Key characteristics of the PlantVillage dataset include:</a:t>
            </a:r>
            <a:endParaRPr lang="en-US" sz="1250" dirty="0"/>
          </a:p>
        </p:txBody>
      </p:sp>
      <p:sp>
        <p:nvSpPr>
          <p:cNvPr id="5" name="Text 3"/>
          <p:cNvSpPr/>
          <p:nvPr/>
        </p:nvSpPr>
        <p:spPr>
          <a:xfrm>
            <a:off x="758309" y="2820114"/>
            <a:ext cx="13113782" cy="520065"/>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FFE5E5"/>
                </a:solidFill>
                <a:latin typeface="DM Sans" pitchFamily="34" charset="0"/>
                <a:ea typeface="DM Sans" pitchFamily="34" charset="-122"/>
                <a:cs typeface="DM Sans" pitchFamily="34" charset="-120"/>
              </a:rPr>
              <a:t>Extensive Image Collection:</a:t>
            </a:r>
            <a:r>
              <a:rPr lang="en-US" sz="1250" dirty="0">
                <a:solidFill>
                  <a:srgbClr val="FFE5E5"/>
                </a:solidFill>
                <a:latin typeface="DM Sans" pitchFamily="34" charset="0"/>
                <a:ea typeface="DM Sans" pitchFamily="34" charset="-122"/>
                <a:cs typeface="DM Sans" pitchFamily="34" charset="-120"/>
              </a:rPr>
              <a:t> It comprises over </a:t>
            </a:r>
            <a:r>
              <a:rPr lang="en-US" sz="1250" dirty="0">
                <a:solidFill>
                  <a:srgbClr val="C91313"/>
                </a:solidFill>
                <a:latin typeface="DM Sans" pitchFamily="34" charset="0"/>
                <a:ea typeface="DM Sans" pitchFamily="34" charset="-122"/>
                <a:cs typeface="DM Sans" pitchFamily="34" charset="-120"/>
              </a:rPr>
              <a:t>54,000 labeled images</a:t>
            </a:r>
            <a:r>
              <a:rPr lang="en-US" sz="1250" dirty="0">
                <a:solidFill>
                  <a:srgbClr val="FFE5E5"/>
                </a:solidFill>
                <a:latin typeface="DM Sans" pitchFamily="34" charset="0"/>
                <a:ea typeface="DM Sans" pitchFamily="34" charset="-122"/>
                <a:cs typeface="DM Sans" pitchFamily="34" charset="-120"/>
              </a:rPr>
              <a:t> of healthy and diseased plant leaves. This large volume of data is crucial for training complex neural networks effectively, allowing them to learn subtle visual features associated with various diseases.</a:t>
            </a:r>
            <a:endParaRPr lang="en-US" sz="1250" dirty="0"/>
          </a:p>
        </p:txBody>
      </p:sp>
      <p:sp>
        <p:nvSpPr>
          <p:cNvPr id="6" name="Text 4"/>
          <p:cNvSpPr/>
          <p:nvPr/>
        </p:nvSpPr>
        <p:spPr>
          <a:xfrm>
            <a:off x="758309" y="3396972"/>
            <a:ext cx="13113782" cy="260033"/>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FFE5E5"/>
                </a:solidFill>
                <a:latin typeface="DM Sans" pitchFamily="34" charset="0"/>
                <a:ea typeface="DM Sans" pitchFamily="34" charset="-122"/>
                <a:cs typeface="DM Sans" pitchFamily="34" charset="-120"/>
              </a:rPr>
              <a:t>Diverse Crop Representation:</a:t>
            </a:r>
            <a:r>
              <a:rPr lang="en-US" sz="1250" dirty="0">
                <a:solidFill>
                  <a:srgbClr val="FFE5E5"/>
                </a:solidFill>
                <a:latin typeface="DM Sans" pitchFamily="34" charset="0"/>
                <a:ea typeface="DM Sans" pitchFamily="34" charset="-122"/>
                <a:cs typeface="DM Sans" pitchFamily="34" charset="-120"/>
              </a:rPr>
              <a:t> The dataset covers </a:t>
            </a:r>
            <a:r>
              <a:rPr lang="en-US" sz="1250" dirty="0">
                <a:solidFill>
                  <a:srgbClr val="C91313"/>
                </a:solidFill>
                <a:latin typeface="DM Sans" pitchFamily="34" charset="0"/>
                <a:ea typeface="DM Sans" pitchFamily="34" charset="-122"/>
                <a:cs typeface="DM Sans" pitchFamily="34" charset="-120"/>
              </a:rPr>
              <a:t>14 different crop species</a:t>
            </a:r>
            <a:r>
              <a:rPr lang="en-US" sz="1250" dirty="0">
                <a:solidFill>
                  <a:srgbClr val="FFE5E5"/>
                </a:solidFill>
                <a:latin typeface="DM Sans" pitchFamily="34" charset="0"/>
                <a:ea typeface="DM Sans" pitchFamily="34" charset="-122"/>
                <a:cs typeface="DM Sans" pitchFamily="34" charset="-120"/>
              </a:rPr>
              <a:t>, providing a broad scope for generalizable disease detection. Examples of crops included are:</a:t>
            </a:r>
            <a:endParaRPr lang="en-US" sz="1250" dirty="0"/>
          </a:p>
        </p:txBody>
      </p:sp>
      <p:sp>
        <p:nvSpPr>
          <p:cNvPr id="7" name="Text 5"/>
          <p:cNvSpPr/>
          <p:nvPr/>
        </p:nvSpPr>
        <p:spPr>
          <a:xfrm>
            <a:off x="758309" y="3713798"/>
            <a:ext cx="13113782" cy="260033"/>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FFE5E5"/>
                </a:solidFill>
                <a:latin typeface="DM Sans" pitchFamily="34" charset="0"/>
                <a:ea typeface="DM Sans" pitchFamily="34" charset="-122"/>
                <a:cs typeface="DM Sans" pitchFamily="34" charset="-120"/>
              </a:rPr>
              <a:t>Apple</a:t>
            </a:r>
            <a:endParaRPr lang="en-US" sz="1250" dirty="0"/>
          </a:p>
        </p:txBody>
      </p:sp>
      <p:sp>
        <p:nvSpPr>
          <p:cNvPr id="8" name="Text 6"/>
          <p:cNvSpPr/>
          <p:nvPr/>
        </p:nvSpPr>
        <p:spPr>
          <a:xfrm>
            <a:off x="758309" y="4030623"/>
            <a:ext cx="13113782" cy="260033"/>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FFE5E5"/>
                </a:solidFill>
                <a:latin typeface="DM Sans" pitchFamily="34" charset="0"/>
                <a:ea typeface="DM Sans" pitchFamily="34" charset="-122"/>
                <a:cs typeface="DM Sans" pitchFamily="34" charset="-120"/>
              </a:rPr>
              <a:t>Tomato</a:t>
            </a:r>
            <a:endParaRPr lang="en-US" sz="1250" dirty="0"/>
          </a:p>
        </p:txBody>
      </p:sp>
      <p:sp>
        <p:nvSpPr>
          <p:cNvPr id="9" name="Text 7"/>
          <p:cNvSpPr/>
          <p:nvPr/>
        </p:nvSpPr>
        <p:spPr>
          <a:xfrm>
            <a:off x="758309" y="4347448"/>
            <a:ext cx="13113782" cy="260033"/>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FFE5E5"/>
                </a:solidFill>
                <a:latin typeface="DM Sans" pitchFamily="34" charset="0"/>
                <a:ea typeface="DM Sans" pitchFamily="34" charset="-122"/>
                <a:cs typeface="DM Sans" pitchFamily="34" charset="-120"/>
              </a:rPr>
              <a:t>Grape</a:t>
            </a:r>
            <a:endParaRPr lang="en-US" sz="1250" dirty="0"/>
          </a:p>
        </p:txBody>
      </p:sp>
      <p:sp>
        <p:nvSpPr>
          <p:cNvPr id="10" name="Text 8"/>
          <p:cNvSpPr/>
          <p:nvPr/>
        </p:nvSpPr>
        <p:spPr>
          <a:xfrm>
            <a:off x="758309" y="4664273"/>
            <a:ext cx="13113782" cy="260033"/>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FFE5E5"/>
                </a:solidFill>
                <a:latin typeface="DM Sans" pitchFamily="34" charset="0"/>
                <a:ea typeface="DM Sans" pitchFamily="34" charset="-122"/>
                <a:cs typeface="DM Sans" pitchFamily="34" charset="-120"/>
              </a:rPr>
              <a:t>Potato</a:t>
            </a:r>
            <a:endParaRPr lang="en-US" sz="1250" dirty="0"/>
          </a:p>
        </p:txBody>
      </p:sp>
      <p:sp>
        <p:nvSpPr>
          <p:cNvPr id="11" name="Text 9"/>
          <p:cNvSpPr/>
          <p:nvPr/>
        </p:nvSpPr>
        <p:spPr>
          <a:xfrm>
            <a:off x="758309" y="4981099"/>
            <a:ext cx="13113782" cy="260033"/>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FFE5E5"/>
                </a:solidFill>
                <a:latin typeface="DM Sans" pitchFamily="34" charset="0"/>
                <a:ea typeface="DM Sans" pitchFamily="34" charset="-122"/>
                <a:cs typeface="DM Sans" pitchFamily="34" charset="-120"/>
              </a:rPr>
              <a:t>Corn</a:t>
            </a:r>
            <a:endParaRPr lang="en-US" sz="1250" dirty="0"/>
          </a:p>
        </p:txBody>
      </p:sp>
      <p:sp>
        <p:nvSpPr>
          <p:cNvPr id="12" name="Text 10"/>
          <p:cNvSpPr/>
          <p:nvPr/>
        </p:nvSpPr>
        <p:spPr>
          <a:xfrm>
            <a:off x="758309" y="5297924"/>
            <a:ext cx="13113782" cy="260033"/>
          </a:xfrm>
          <a:prstGeom prst="rect">
            <a:avLst/>
          </a:prstGeom>
          <a:noFill/>
          <a:ln/>
        </p:spPr>
        <p:txBody>
          <a:bodyPr wrap="none" lIns="0" tIns="0" rIns="0" bIns="0" rtlCol="0" anchor="t"/>
          <a:lstStyle/>
          <a:p>
            <a:pPr marL="685800" lvl="1" indent="-342900" algn="l">
              <a:lnSpc>
                <a:spcPts val="2000"/>
              </a:lnSpc>
              <a:buSzPct val="100000"/>
              <a:buChar char="•"/>
            </a:pPr>
            <a:r>
              <a:rPr lang="en-US" sz="1250" dirty="0">
                <a:solidFill>
                  <a:srgbClr val="FFE5E5"/>
                </a:solidFill>
                <a:latin typeface="DM Sans" pitchFamily="34" charset="0"/>
                <a:ea typeface="DM Sans" pitchFamily="34" charset="-122"/>
                <a:cs typeface="DM Sans" pitchFamily="34" charset="-120"/>
              </a:rPr>
              <a:t>And many others, including Peach, Pepper, Strawberry, etc.</a:t>
            </a:r>
            <a:endParaRPr lang="en-US" sz="1250" dirty="0"/>
          </a:p>
        </p:txBody>
      </p:sp>
      <p:sp>
        <p:nvSpPr>
          <p:cNvPr id="13" name="Text 11"/>
          <p:cNvSpPr/>
          <p:nvPr/>
        </p:nvSpPr>
        <p:spPr>
          <a:xfrm>
            <a:off x="758309" y="5614749"/>
            <a:ext cx="13113782" cy="520065"/>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FFE5E5"/>
                </a:solidFill>
                <a:latin typeface="DM Sans" pitchFamily="34" charset="0"/>
                <a:ea typeface="DM Sans" pitchFamily="34" charset="-122"/>
                <a:cs typeface="DM Sans" pitchFamily="34" charset="-120"/>
              </a:rPr>
              <a:t>Comprehensive Disease Coverage:</a:t>
            </a:r>
            <a:r>
              <a:rPr lang="en-US" sz="1250" dirty="0">
                <a:solidFill>
                  <a:srgbClr val="FFE5E5"/>
                </a:solidFill>
                <a:latin typeface="DM Sans" pitchFamily="34" charset="0"/>
                <a:ea typeface="DM Sans" pitchFamily="34" charset="-122"/>
                <a:cs typeface="DM Sans" pitchFamily="34" charset="-120"/>
              </a:rPr>
              <a:t> Across these crops, the dataset identifies </a:t>
            </a:r>
            <a:r>
              <a:rPr lang="en-US" sz="1250" dirty="0">
                <a:solidFill>
                  <a:srgbClr val="C91313"/>
                </a:solidFill>
                <a:latin typeface="DM Sans" pitchFamily="34" charset="0"/>
                <a:ea typeface="DM Sans" pitchFamily="34" charset="-122"/>
                <a:cs typeface="DM Sans" pitchFamily="34" charset="-120"/>
              </a:rPr>
              <a:t>38 distinct disease classes</a:t>
            </a:r>
            <a:r>
              <a:rPr lang="en-US" sz="1250" dirty="0">
                <a:solidFill>
                  <a:srgbClr val="FFE5E5"/>
                </a:solidFill>
                <a:latin typeface="DM Sans" pitchFamily="34" charset="0"/>
                <a:ea typeface="DM Sans" pitchFamily="34" charset="-122"/>
                <a:cs typeface="DM Sans" pitchFamily="34" charset="-120"/>
              </a:rPr>
              <a:t>, in addition to healthy plant samples. This granularity allows for the development of models capable of differentiating between various diseases that might exhibit similar visual symptoms.</a:t>
            </a:r>
            <a:endParaRPr lang="en-US" sz="1250" dirty="0"/>
          </a:p>
        </p:txBody>
      </p:sp>
      <p:sp>
        <p:nvSpPr>
          <p:cNvPr id="14" name="Text 12"/>
          <p:cNvSpPr/>
          <p:nvPr/>
        </p:nvSpPr>
        <p:spPr>
          <a:xfrm>
            <a:off x="758309" y="6191607"/>
            <a:ext cx="13113782" cy="520065"/>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FFE5E5"/>
                </a:solidFill>
                <a:latin typeface="DM Sans" pitchFamily="34" charset="0"/>
                <a:ea typeface="DM Sans" pitchFamily="34" charset="-122"/>
                <a:cs typeface="DM Sans" pitchFamily="34" charset="-120"/>
              </a:rPr>
              <a:t>Standardized Image Format:</a:t>
            </a:r>
            <a:r>
              <a:rPr lang="en-US" sz="1250" dirty="0">
                <a:solidFill>
                  <a:srgbClr val="FFE5E5"/>
                </a:solidFill>
                <a:latin typeface="DM Sans" pitchFamily="34" charset="0"/>
                <a:ea typeface="DM Sans" pitchFamily="34" charset="-122"/>
                <a:cs typeface="DM Sans" pitchFamily="34" charset="-120"/>
              </a:rPr>
              <a:t> All images within the dataset are standardized to a resolution of </a:t>
            </a:r>
            <a:r>
              <a:rPr lang="en-US" sz="1250" dirty="0">
                <a:solidFill>
                  <a:srgbClr val="C91313"/>
                </a:solidFill>
                <a:latin typeface="DM Sans" pitchFamily="34" charset="0"/>
                <a:ea typeface="DM Sans" pitchFamily="34" charset="-122"/>
                <a:cs typeface="DM Sans" pitchFamily="34" charset="-120"/>
              </a:rPr>
              <a:t>256x256 pixels</a:t>
            </a:r>
            <a:r>
              <a:rPr lang="en-US" sz="1250" dirty="0">
                <a:solidFill>
                  <a:srgbClr val="FFE5E5"/>
                </a:solidFill>
                <a:latin typeface="DM Sans" pitchFamily="34" charset="0"/>
                <a:ea typeface="DM Sans" pitchFamily="34" charset="-122"/>
                <a:cs typeface="DM Sans" pitchFamily="34" charset="-120"/>
              </a:rPr>
              <a:t>. This uniformity simplifies the preprocessing stage, ensuring consistency when feeding data into our convolutional neural networks and reducing computational overhead during model training.</a:t>
            </a:r>
            <a:endParaRPr lang="en-US" sz="1250" dirty="0"/>
          </a:p>
        </p:txBody>
      </p:sp>
      <p:sp>
        <p:nvSpPr>
          <p:cNvPr id="15" name="Text 13"/>
          <p:cNvSpPr/>
          <p:nvPr/>
        </p:nvSpPr>
        <p:spPr>
          <a:xfrm>
            <a:off x="758309" y="6894433"/>
            <a:ext cx="13113782" cy="520065"/>
          </a:xfrm>
          <a:prstGeom prst="rect">
            <a:avLst/>
          </a:prstGeom>
          <a:noFill/>
          <a:ln/>
        </p:spPr>
        <p:txBody>
          <a:bodyPr wrap="square" lIns="0" tIns="0" rIns="0" bIns="0" rtlCol="0" anchor="t"/>
          <a:lstStyle/>
          <a:p>
            <a:pPr marL="0" indent="0" algn="l">
              <a:lnSpc>
                <a:spcPts val="2000"/>
              </a:lnSpc>
              <a:buNone/>
            </a:pPr>
            <a:r>
              <a:rPr lang="en-US" sz="1250" dirty="0">
                <a:solidFill>
                  <a:srgbClr val="FFE5E5"/>
                </a:solidFill>
                <a:latin typeface="DM Sans" pitchFamily="34" charset="0"/>
                <a:ea typeface="DM Sans" pitchFamily="34" charset="-122"/>
                <a:cs typeface="DM Sans" pitchFamily="34" charset="-120"/>
              </a:rPr>
              <a:t>The PlantVillage dataset's structure, variety, and quality make it an excellent choice for developing and validating our AI/ML models for crop disease detection. Its widespread use in previous successful research also provides a valuable benchmark for comparing our model's performance.</a:t>
            </a:r>
            <a:endParaRPr lang="en-US" sz="1250" dirty="0"/>
          </a:p>
        </p:txBody>
      </p:sp>
      <mc:AlternateContent xmlns:mc="http://schemas.openxmlformats.org/markup-compatibility/2006">
        <mc:Choice xmlns:p14="http://schemas.microsoft.com/office/powerpoint/2010/main" Requires="p14">
          <p:contentPart p14:bwMode="auto" r:id="rId3">
            <p14:nvContentPartPr>
              <p14:cNvPr id="17" name="Ink 16">
                <a:extLst>
                  <a:ext uri="{FF2B5EF4-FFF2-40B4-BE49-F238E27FC236}">
                    <a16:creationId xmlns:a16="http://schemas.microsoft.com/office/drawing/2014/main" id="{4C387E8A-1723-D13D-F594-F084FCDA1661}"/>
                  </a:ext>
                </a:extLst>
              </p14:cNvPr>
              <p14:cNvContentPartPr/>
              <p14:nvPr/>
            </p14:nvContentPartPr>
            <p14:xfrm>
              <a:off x="13113158" y="7827603"/>
              <a:ext cx="1171800" cy="112320"/>
            </p14:xfrm>
          </p:contentPart>
        </mc:Choice>
        <mc:Fallback>
          <p:pic>
            <p:nvPicPr>
              <p:cNvPr id="17" name="Ink 16">
                <a:extLst>
                  <a:ext uri="{FF2B5EF4-FFF2-40B4-BE49-F238E27FC236}">
                    <a16:creationId xmlns:a16="http://schemas.microsoft.com/office/drawing/2014/main" id="{4C387E8A-1723-D13D-F594-F084FCDA1661}"/>
                  </a:ext>
                </a:extLst>
              </p:cNvPr>
              <p:cNvPicPr/>
              <p:nvPr/>
            </p:nvPicPr>
            <p:blipFill>
              <a:blip r:embed="rId4"/>
              <a:stretch>
                <a:fillRect/>
              </a:stretch>
            </p:blipFill>
            <p:spPr>
              <a:xfrm>
                <a:off x="13050518" y="7764963"/>
                <a:ext cx="129744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1F173DB2-C997-AC70-6006-E4A0C3C661B8}"/>
                  </a:ext>
                </a:extLst>
              </p14:cNvPr>
              <p14:cNvContentPartPr/>
              <p14:nvPr/>
            </p14:nvContentPartPr>
            <p14:xfrm>
              <a:off x="12855758" y="7748043"/>
              <a:ext cx="485640" cy="364320"/>
            </p14:xfrm>
          </p:contentPart>
        </mc:Choice>
        <mc:Fallback>
          <p:pic>
            <p:nvPicPr>
              <p:cNvPr id="18" name="Ink 17">
                <a:extLst>
                  <a:ext uri="{FF2B5EF4-FFF2-40B4-BE49-F238E27FC236}">
                    <a16:creationId xmlns:a16="http://schemas.microsoft.com/office/drawing/2014/main" id="{1F173DB2-C997-AC70-6006-E4A0C3C661B8}"/>
                  </a:ext>
                </a:extLst>
              </p:cNvPr>
              <p:cNvPicPr/>
              <p:nvPr/>
            </p:nvPicPr>
            <p:blipFill>
              <a:blip r:embed="rId6"/>
              <a:stretch>
                <a:fillRect/>
              </a:stretch>
            </p:blipFill>
            <p:spPr>
              <a:xfrm>
                <a:off x="12792758" y="7685043"/>
                <a:ext cx="61128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1027B3B7-5797-80DE-A022-188DA9943495}"/>
                  </a:ext>
                </a:extLst>
              </p14:cNvPr>
              <p14:cNvContentPartPr/>
              <p14:nvPr/>
            </p14:nvContentPartPr>
            <p14:xfrm>
              <a:off x="13045838" y="7760643"/>
              <a:ext cx="1419120" cy="358560"/>
            </p14:xfrm>
          </p:contentPart>
        </mc:Choice>
        <mc:Fallback>
          <p:pic>
            <p:nvPicPr>
              <p:cNvPr id="19" name="Ink 18">
                <a:extLst>
                  <a:ext uri="{FF2B5EF4-FFF2-40B4-BE49-F238E27FC236}">
                    <a16:creationId xmlns:a16="http://schemas.microsoft.com/office/drawing/2014/main" id="{1027B3B7-5797-80DE-A022-188DA9943495}"/>
                  </a:ext>
                </a:extLst>
              </p:cNvPr>
              <p:cNvPicPr/>
              <p:nvPr/>
            </p:nvPicPr>
            <p:blipFill>
              <a:blip r:embed="rId8"/>
              <a:stretch>
                <a:fillRect/>
              </a:stretch>
            </p:blipFill>
            <p:spPr>
              <a:xfrm>
                <a:off x="12983198" y="7698003"/>
                <a:ext cx="1544760" cy="4842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2113" y="559475"/>
            <a:ext cx="11348204" cy="434935"/>
          </a:xfrm>
          <a:prstGeom prst="rect">
            <a:avLst/>
          </a:prstGeom>
          <a:noFill/>
          <a:ln/>
        </p:spPr>
        <p:txBody>
          <a:bodyPr wrap="none" lIns="0" tIns="0" rIns="0" bIns="0" rtlCol="0" anchor="t"/>
          <a:lstStyle/>
          <a:p>
            <a:pPr marL="0" indent="0" algn="l">
              <a:lnSpc>
                <a:spcPts val="3400"/>
              </a:lnSpc>
              <a:buNone/>
            </a:pPr>
            <a:r>
              <a:rPr lang="en-US" sz="2700" dirty="0">
                <a:solidFill>
                  <a:srgbClr val="FAEBEB"/>
                </a:solidFill>
                <a:latin typeface="Dela Gothic One" pitchFamily="34" charset="0"/>
                <a:ea typeface="Dela Gothic One" pitchFamily="34" charset="-122"/>
                <a:cs typeface="Dela Gothic One" pitchFamily="34" charset="-120"/>
              </a:rPr>
              <a:t>Exploratory Data Analysis: Image Distribution per Crop</a:t>
            </a:r>
            <a:endParaRPr lang="en-US" sz="2700" dirty="0"/>
          </a:p>
        </p:txBody>
      </p:sp>
      <p:sp>
        <p:nvSpPr>
          <p:cNvPr id="3" name="Text 1"/>
          <p:cNvSpPr/>
          <p:nvPr/>
        </p:nvSpPr>
        <p:spPr>
          <a:xfrm>
            <a:off x="712113" y="1258848"/>
            <a:ext cx="13206174" cy="423148"/>
          </a:xfrm>
          <a:prstGeom prst="rect">
            <a:avLst/>
          </a:prstGeom>
          <a:noFill/>
          <a:ln/>
        </p:spPr>
        <p:txBody>
          <a:bodyPr wrap="square" lIns="0" tIns="0" rIns="0" bIns="0" rtlCol="0" anchor="t"/>
          <a:lstStyle/>
          <a:p>
            <a:pPr marL="0" indent="0" algn="l">
              <a:lnSpc>
                <a:spcPts val="1650"/>
              </a:lnSpc>
              <a:buNone/>
            </a:pPr>
            <a:r>
              <a:rPr lang="en-US" sz="1000" dirty="0">
                <a:solidFill>
                  <a:srgbClr val="FFE5E5"/>
                </a:solidFill>
                <a:latin typeface="DM Sans" pitchFamily="34" charset="0"/>
                <a:ea typeface="DM Sans" pitchFamily="34" charset="-122"/>
                <a:cs typeface="DM Sans" pitchFamily="34" charset="-120"/>
              </a:rPr>
              <a:t>Understanding the distribution of images across different crop types within the PlantVillage dataset is crucial for effective model training. An imbalanced dataset, where some crop classes have significantly more images than others, can lead to biased models that perform exceptionally well on over-represented classes but poorly on under-represented ones.</a:t>
            </a:r>
            <a:endParaRPr lang="en-US" sz="1000" dirty="0"/>
          </a:p>
        </p:txBody>
      </p:sp>
      <p:sp>
        <p:nvSpPr>
          <p:cNvPr id="4" name="Text 2"/>
          <p:cNvSpPr/>
          <p:nvPr/>
        </p:nvSpPr>
        <p:spPr>
          <a:xfrm>
            <a:off x="712113" y="1830705"/>
            <a:ext cx="13206174" cy="423148"/>
          </a:xfrm>
          <a:prstGeom prst="rect">
            <a:avLst/>
          </a:prstGeom>
          <a:noFill/>
          <a:ln/>
        </p:spPr>
        <p:txBody>
          <a:bodyPr wrap="square" lIns="0" tIns="0" rIns="0" bIns="0" rtlCol="0" anchor="t"/>
          <a:lstStyle/>
          <a:p>
            <a:pPr marL="0" indent="0" algn="l">
              <a:lnSpc>
                <a:spcPts val="1650"/>
              </a:lnSpc>
              <a:buNone/>
            </a:pPr>
            <a:r>
              <a:rPr lang="en-US" sz="1000" dirty="0">
                <a:solidFill>
                  <a:srgbClr val="FFE5E5"/>
                </a:solidFill>
                <a:latin typeface="DM Sans" pitchFamily="34" charset="0"/>
                <a:ea typeface="DM Sans" pitchFamily="34" charset="-122"/>
                <a:cs typeface="DM Sans" pitchFamily="34" charset="-120"/>
              </a:rPr>
              <a:t>The chart below provides a visual overview of the number of images available for each of the 14 crop species in the dataset. This initial analysis helps us identify potential data imbalances that may require specific handling during data preprocessing, such as data augmentation or weighted loss functions.</a:t>
            </a:r>
            <a:endParaRPr lang="en-US" sz="1000" dirty="0"/>
          </a:p>
        </p:txBody>
      </p:sp>
      <p:pic>
        <p:nvPicPr>
          <p:cNvPr id="5" name="Image 0" descr="preencoded.png"/>
          <p:cNvPicPr>
            <a:picLocks noChangeAspect="1"/>
          </p:cNvPicPr>
          <p:nvPr/>
        </p:nvPicPr>
        <p:blipFill>
          <a:blip r:embed="rId3"/>
          <a:stretch>
            <a:fillRect/>
          </a:stretch>
        </p:blipFill>
        <p:spPr>
          <a:xfrm>
            <a:off x="712113" y="2402562"/>
            <a:ext cx="8583930" cy="4806910"/>
          </a:xfrm>
          <a:prstGeom prst="rect">
            <a:avLst/>
          </a:prstGeom>
        </p:spPr>
      </p:pic>
      <p:sp>
        <p:nvSpPr>
          <p:cNvPr id="6" name="Text 3"/>
          <p:cNvSpPr/>
          <p:nvPr/>
        </p:nvSpPr>
        <p:spPr>
          <a:xfrm>
            <a:off x="712113" y="7358182"/>
            <a:ext cx="13206174" cy="423148"/>
          </a:xfrm>
          <a:prstGeom prst="rect">
            <a:avLst/>
          </a:prstGeom>
          <a:noFill/>
          <a:ln/>
        </p:spPr>
        <p:txBody>
          <a:bodyPr wrap="square" lIns="0" tIns="0" rIns="0" bIns="0" rtlCol="0" anchor="t"/>
          <a:lstStyle/>
          <a:p>
            <a:pPr marL="0" indent="0" algn="l">
              <a:lnSpc>
                <a:spcPts val="1650"/>
              </a:lnSpc>
              <a:buNone/>
            </a:pPr>
            <a:r>
              <a:rPr lang="en-US" sz="1000" dirty="0">
                <a:solidFill>
                  <a:srgbClr val="FFE5E5"/>
                </a:solidFill>
                <a:latin typeface="DM Sans" pitchFamily="34" charset="0"/>
                <a:ea typeface="DM Sans" pitchFamily="34" charset="-122"/>
                <a:cs typeface="DM Sans" pitchFamily="34" charset="-120"/>
              </a:rPr>
              <a:t>As observed, </a:t>
            </a:r>
            <a:r>
              <a:rPr lang="en-US" sz="1000" dirty="0">
                <a:solidFill>
                  <a:srgbClr val="C91313"/>
                </a:solidFill>
                <a:latin typeface="DM Sans" pitchFamily="34" charset="0"/>
                <a:ea typeface="DM Sans" pitchFamily="34" charset="-122"/>
                <a:cs typeface="DM Sans" pitchFamily="34" charset="-120"/>
              </a:rPr>
              <a:t>Tomato</a:t>
            </a:r>
            <a:r>
              <a:rPr lang="en-US" sz="1000" dirty="0">
                <a:solidFill>
                  <a:srgbClr val="FFE5E5"/>
                </a:solidFill>
                <a:latin typeface="DM Sans" pitchFamily="34" charset="0"/>
                <a:ea typeface="DM Sans" pitchFamily="34" charset="-122"/>
                <a:cs typeface="DM Sans" pitchFamily="34" charset="-120"/>
              </a:rPr>
              <a:t> and </a:t>
            </a:r>
            <a:r>
              <a:rPr lang="en-US" sz="1000" dirty="0">
                <a:solidFill>
                  <a:srgbClr val="C91313"/>
                </a:solidFill>
                <a:latin typeface="DM Sans" pitchFamily="34" charset="0"/>
                <a:ea typeface="DM Sans" pitchFamily="34" charset="-122"/>
                <a:cs typeface="DM Sans" pitchFamily="34" charset="-120"/>
              </a:rPr>
              <a:t>Corn</a:t>
            </a:r>
            <a:r>
              <a:rPr lang="en-US" sz="1000" dirty="0">
                <a:solidFill>
                  <a:srgbClr val="FFE5E5"/>
                </a:solidFill>
                <a:latin typeface="DM Sans" pitchFamily="34" charset="0"/>
                <a:ea typeface="DM Sans" pitchFamily="34" charset="-122"/>
                <a:cs typeface="DM Sans" pitchFamily="34" charset="-120"/>
              </a:rPr>
              <a:t> varieties possess a significantly higher number of images compared to others, while crops like Raspberry, Blueberry, and Orange have fewer samples. This imbalance highlights the need for strategies such as oversampling minority classes or employing data augmentation techniques to ensure our models learn robustly from all crop types and their associated diseases.</a:t>
            </a:r>
            <a:endParaRPr lang="en-US" sz="1000" dirty="0"/>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1D03BE4B-AA75-6696-F621-5FF8A3768DE3}"/>
                  </a:ext>
                </a:extLst>
              </p14:cNvPr>
              <p14:cNvContentPartPr/>
              <p14:nvPr/>
            </p14:nvContentPartPr>
            <p14:xfrm>
              <a:off x="12731558" y="7850283"/>
              <a:ext cx="1756800" cy="247320"/>
            </p14:xfrm>
          </p:contentPart>
        </mc:Choice>
        <mc:Fallback>
          <p:pic>
            <p:nvPicPr>
              <p:cNvPr id="7" name="Ink 6">
                <a:extLst>
                  <a:ext uri="{FF2B5EF4-FFF2-40B4-BE49-F238E27FC236}">
                    <a16:creationId xmlns:a16="http://schemas.microsoft.com/office/drawing/2014/main" id="{1D03BE4B-AA75-6696-F621-5FF8A3768DE3}"/>
                  </a:ext>
                </a:extLst>
              </p:cNvPr>
              <p:cNvPicPr/>
              <p:nvPr/>
            </p:nvPicPr>
            <p:blipFill>
              <a:blip r:embed="rId5"/>
              <a:stretch>
                <a:fillRect/>
              </a:stretch>
            </p:blipFill>
            <p:spPr>
              <a:xfrm>
                <a:off x="12668558" y="7787283"/>
                <a:ext cx="1882440" cy="3729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3656" y="529352"/>
            <a:ext cx="12219623" cy="411599"/>
          </a:xfrm>
          <a:prstGeom prst="rect">
            <a:avLst/>
          </a:prstGeom>
          <a:noFill/>
          <a:ln/>
        </p:spPr>
        <p:txBody>
          <a:bodyPr wrap="none" lIns="0" tIns="0" rIns="0" bIns="0" rtlCol="0" anchor="t"/>
          <a:lstStyle/>
          <a:p>
            <a:pPr marL="0" indent="0" algn="l">
              <a:lnSpc>
                <a:spcPts val="3200"/>
              </a:lnSpc>
              <a:buNone/>
            </a:pPr>
            <a:r>
              <a:rPr lang="en-US" sz="2550" dirty="0">
                <a:solidFill>
                  <a:srgbClr val="FAEBEB"/>
                </a:solidFill>
                <a:latin typeface="Dela Gothic One" pitchFamily="34" charset="0"/>
                <a:ea typeface="Dela Gothic One" pitchFamily="34" charset="-122"/>
                <a:cs typeface="Dela Gothic One" pitchFamily="34" charset="-120"/>
              </a:rPr>
              <a:t>Exploratory Data Analysis: Disease Class Distribution per Crop</a:t>
            </a:r>
            <a:endParaRPr lang="en-US" sz="2550" dirty="0"/>
          </a:p>
        </p:txBody>
      </p:sp>
      <p:sp>
        <p:nvSpPr>
          <p:cNvPr id="3" name="Text 1"/>
          <p:cNvSpPr/>
          <p:nvPr/>
        </p:nvSpPr>
        <p:spPr>
          <a:xfrm>
            <a:off x="673656" y="1191101"/>
            <a:ext cx="13283089" cy="400288"/>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Beyond the overall image count per crop, it's equally vital to analyze the distribution of specific disease classes within each crop type. Some diseases might be over-represented, while others are scarce, posing a challenge for the model to learn and generalize effectively for all diagnostic categories. This granular understanding is critical for fine-tuning our training approach and ensuring comprehensive disease detection capabilities.</a:t>
            </a:r>
            <a:endParaRPr lang="en-US" sz="950" dirty="0"/>
          </a:p>
        </p:txBody>
      </p:sp>
      <p:sp>
        <p:nvSpPr>
          <p:cNvPr id="4" name="Text 2"/>
          <p:cNvSpPr/>
          <p:nvPr/>
        </p:nvSpPr>
        <p:spPr>
          <a:xfrm>
            <a:off x="673656" y="1732121"/>
            <a:ext cx="13283089" cy="400288"/>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The chart below illustrates the number of images per disease class for a selection of key crops. This detailed view helps us identify specific disease imbalances and plan for appropriate data handling strategies, such as weighted sampling or synthetic data generation, for rare disease instances.</a:t>
            </a:r>
            <a:endParaRPr lang="en-US" sz="950" dirty="0"/>
          </a:p>
        </p:txBody>
      </p:sp>
      <p:pic>
        <p:nvPicPr>
          <p:cNvPr id="5" name="Image 0" descr="preencoded.png"/>
          <p:cNvPicPr>
            <a:picLocks noChangeAspect="1"/>
          </p:cNvPicPr>
          <p:nvPr/>
        </p:nvPicPr>
        <p:blipFill>
          <a:blip r:embed="rId3"/>
          <a:stretch>
            <a:fillRect/>
          </a:stretch>
        </p:blipFill>
        <p:spPr>
          <a:xfrm>
            <a:off x="673656" y="2273141"/>
            <a:ext cx="8633936" cy="4834890"/>
          </a:xfrm>
          <a:prstGeom prst="rect">
            <a:avLst/>
          </a:prstGeom>
        </p:spPr>
      </p:pic>
      <p:sp>
        <p:nvSpPr>
          <p:cNvPr id="6" name="Text 3"/>
          <p:cNvSpPr/>
          <p:nvPr/>
        </p:nvSpPr>
        <p:spPr>
          <a:xfrm>
            <a:off x="673656" y="7248763"/>
            <a:ext cx="13283089" cy="600432"/>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As illustrated, some disease classes like </a:t>
            </a:r>
            <a:r>
              <a:rPr lang="en-US" sz="950" dirty="0">
                <a:solidFill>
                  <a:srgbClr val="C91313"/>
                </a:solidFill>
                <a:latin typeface="DM Sans" pitchFamily="34" charset="0"/>
                <a:ea typeface="DM Sans" pitchFamily="34" charset="-122"/>
                <a:cs typeface="DM Sans" pitchFamily="34" charset="-120"/>
              </a:rPr>
              <a:t>Tomato Yellow Leaf Curl Virus</a:t>
            </a:r>
            <a:r>
              <a:rPr lang="en-US" sz="950" dirty="0">
                <a:solidFill>
                  <a:srgbClr val="FFE5E5"/>
                </a:solidFill>
                <a:latin typeface="DM Sans" pitchFamily="34" charset="0"/>
                <a:ea typeface="DM Sans" pitchFamily="34" charset="-122"/>
                <a:cs typeface="DM Sans" pitchFamily="34" charset="-120"/>
              </a:rPr>
              <a:t> and </a:t>
            </a:r>
            <a:r>
              <a:rPr lang="en-US" sz="950" dirty="0">
                <a:solidFill>
                  <a:srgbClr val="C91313"/>
                </a:solidFill>
                <a:latin typeface="DM Sans" pitchFamily="34" charset="0"/>
                <a:ea typeface="DM Sans" pitchFamily="34" charset="-122"/>
                <a:cs typeface="DM Sans" pitchFamily="34" charset="-120"/>
              </a:rPr>
              <a:t>Tomato Mosaic Virus</a:t>
            </a:r>
            <a:r>
              <a:rPr lang="en-US" sz="950" dirty="0">
                <a:solidFill>
                  <a:srgbClr val="FFE5E5"/>
                </a:solidFill>
                <a:latin typeface="DM Sans" pitchFamily="34" charset="0"/>
                <a:ea typeface="DM Sans" pitchFamily="34" charset="-122"/>
                <a:cs typeface="DM Sans" pitchFamily="34" charset="-120"/>
              </a:rPr>
              <a:t> are particularly well-represented. Conversely, certain diseases might have fewer samples, demanding careful consideration during model training to prevent overfitting on abundant classes and to ensure effective generalization across all 38 disease categories. This EDA will guide our data augmentation and sampling strategies in the upcoming preprocessing phase.</a:t>
            </a:r>
            <a:endParaRPr lang="en-US" sz="950" dirty="0"/>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38282ABE-A8C7-D756-EA93-618C050059AC}"/>
                  </a:ext>
                </a:extLst>
              </p14:cNvPr>
              <p14:cNvContentPartPr/>
              <p14:nvPr/>
            </p14:nvContentPartPr>
            <p14:xfrm>
              <a:off x="12678638" y="7793763"/>
              <a:ext cx="1764000" cy="325080"/>
            </p14:xfrm>
          </p:contentPart>
        </mc:Choice>
        <mc:Fallback>
          <p:pic>
            <p:nvPicPr>
              <p:cNvPr id="8" name="Ink 7">
                <a:extLst>
                  <a:ext uri="{FF2B5EF4-FFF2-40B4-BE49-F238E27FC236}">
                    <a16:creationId xmlns:a16="http://schemas.microsoft.com/office/drawing/2014/main" id="{38282ABE-A8C7-D756-EA93-618C050059AC}"/>
                  </a:ext>
                </a:extLst>
              </p:cNvPr>
              <p:cNvPicPr/>
              <p:nvPr/>
            </p:nvPicPr>
            <p:blipFill>
              <a:blip r:embed="rId5"/>
              <a:stretch>
                <a:fillRect/>
              </a:stretch>
            </p:blipFill>
            <p:spPr>
              <a:xfrm>
                <a:off x="12615998" y="7731123"/>
                <a:ext cx="1889640" cy="45072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1436</Words>
  <Application>Microsoft Office PowerPoint</Application>
  <PresentationFormat>Custom</PresentationFormat>
  <Paragraphs>49</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Dela Gothic One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Himanshu Biswas</cp:lastModifiedBy>
  <cp:revision>2</cp:revision>
  <dcterms:created xsi:type="dcterms:W3CDTF">2025-08-31T16:59:12Z</dcterms:created>
  <dcterms:modified xsi:type="dcterms:W3CDTF">2025-08-31T17:11:38Z</dcterms:modified>
</cp:coreProperties>
</file>